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9" r:id="rId3"/>
    <p:sldId id="355" r:id="rId4"/>
    <p:sldId id="314" r:id="rId5"/>
    <p:sldId id="305" r:id="rId6"/>
    <p:sldId id="292" r:id="rId7"/>
    <p:sldId id="291" r:id="rId8"/>
    <p:sldId id="304" r:id="rId9"/>
    <p:sldId id="371" r:id="rId10"/>
    <p:sldId id="328" r:id="rId11"/>
    <p:sldId id="366" r:id="rId12"/>
    <p:sldId id="319" r:id="rId13"/>
    <p:sldId id="373" r:id="rId14"/>
    <p:sldId id="372" r:id="rId15"/>
    <p:sldId id="365" r:id="rId16"/>
    <p:sldId id="315" r:id="rId17"/>
    <p:sldId id="323" r:id="rId18"/>
    <p:sldId id="329" r:id="rId19"/>
    <p:sldId id="330" r:id="rId20"/>
    <p:sldId id="331" r:id="rId21"/>
    <p:sldId id="374" r:id="rId22"/>
    <p:sldId id="333" r:id="rId23"/>
    <p:sldId id="375" r:id="rId24"/>
    <p:sldId id="385" r:id="rId25"/>
    <p:sldId id="335" r:id="rId26"/>
    <p:sldId id="338" r:id="rId27"/>
    <p:sldId id="336" r:id="rId28"/>
    <p:sldId id="337" r:id="rId29"/>
    <p:sldId id="376" r:id="rId30"/>
    <p:sldId id="386" r:id="rId31"/>
    <p:sldId id="377" r:id="rId32"/>
    <p:sldId id="347" r:id="rId33"/>
    <p:sldId id="339" r:id="rId34"/>
    <p:sldId id="384" r:id="rId35"/>
    <p:sldId id="378" r:id="rId36"/>
    <p:sldId id="380" r:id="rId37"/>
    <p:sldId id="379" r:id="rId38"/>
    <p:sldId id="383" r:id="rId39"/>
    <p:sldId id="368" r:id="rId40"/>
    <p:sldId id="350" r:id="rId41"/>
    <p:sldId id="317" r:id="rId42"/>
    <p:sldId id="351" r:id="rId43"/>
    <p:sldId id="364" r:id="rId44"/>
    <p:sldId id="349" r:id="rId45"/>
    <p:sldId id="352" r:id="rId46"/>
    <p:sldId id="354" r:id="rId47"/>
    <p:sldId id="367" r:id="rId4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000000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regularization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regressor-regularization.ipynb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8b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5.png"/><Relationship Id="rId4" Type="http://schemas.openxmlformats.org/officeDocument/2006/relationships/hyperlink" Target="https://www.kdnuggets.com/2016/06/regularization-logistic-regressio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ographic_ma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explained.ai/regularization/index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viz-regularization.ipynb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image" Target="../media/image5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hyperlink" Target="https://explained.ai/regularization/L1vsL2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ed.ai/regularization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regularization-regr.ipynb" TargetMode="External"/><Relationship Id="rId2" Type="http://schemas.openxmlformats.org/officeDocument/2006/relationships/hyperlink" Target="https://github.com/parrt/msds621/tree/master/labs/linear-mode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853370/matlab-regularized-logistic-regression-how-to-compute-gradient" TargetMode="External"/><Relationship Id="rId2" Type="http://schemas.openxmlformats.org/officeDocument/2006/relationships/hyperlink" Target="https://aimotion.blogspot.com/2011/11/machine-learning-with-python-logistic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regularization-logi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linear-models/regressor-regulariza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Regularization for</a:t>
            </a:r>
            <a:br>
              <a:rPr lang="en-US" b="1" dirty="0"/>
            </a:br>
            <a:r>
              <a:rPr lang="en-US" b="1" dirty="0"/>
              <a:t>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L1 (Lasso), L2 (Ridge)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812390">
            <a:off x="6657186" y="3032910"/>
            <a:ext cx="4577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Might be most popular</a:t>
            </a:r>
          </a:p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interview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F53BC-BDB6-A045-8059-8D832A33BFA6}"/>
              </a:ext>
            </a:extLst>
          </p:cNvPr>
          <p:cNvSpPr/>
          <p:nvPr/>
        </p:nvSpPr>
        <p:spPr>
          <a:xfrm>
            <a:off x="437143" y="5916414"/>
            <a:ext cx="4673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depth reading: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explained.ai</a:t>
            </a:r>
            <a:r>
              <a:rPr lang="en-US" dirty="0">
                <a:hlinkClick r:id="rId2"/>
              </a:rPr>
              <a:t>/regularization/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"/>
    </mc:Choice>
    <mc:Fallback xmlns="">
      <p:transition spd="slow" advTm="105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5064868" cy="346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4892" cy="1325563"/>
          </a:xfrm>
        </p:spPr>
        <p:txBody>
          <a:bodyPr/>
          <a:lstStyle/>
          <a:p>
            <a:r>
              <a:rPr lang="en-US" dirty="0"/>
              <a:t>How training works in 1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(cost) is a function of model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r>
                  <a:rPr lang="en-US" dirty="0"/>
                  <a:t>Minimize MSE loss computed on the</a:t>
                </a:r>
                <a:br>
                  <a:rPr lang="en-US" dirty="0"/>
                </a:br>
                <a:r>
                  <a:rPr lang="en-US" b="1" dirty="0"/>
                  <a:t>training set</a:t>
                </a:r>
              </a:p>
              <a:p>
                <a:r>
                  <a:rPr lang="en-US" dirty="0"/>
                  <a:t>Loss is a quadratic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pick a random starting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just walk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downhill until you hit flat spot</a:t>
                </a:r>
              </a:p>
              <a:p>
                <a:r>
                  <a:rPr lang="en-US" dirty="0"/>
                  <a:t>The derivative/slope of loss function is 0 at the minimum loss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loss minimum is best fit  coefficient for training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  <a:blipFill>
                <a:blip r:embed="rId3"/>
                <a:stretch>
                  <a:fillRect l="-1815" t="-2256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245697" y="3038749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14643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36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start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178800" y="3571018"/>
            <a:ext cx="2804" cy="38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85111" y="4296484"/>
            <a:ext cx="0" cy="39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flat spot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=3.0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  <a:blipFill>
                <a:blip r:embed="rId5"/>
                <a:stretch>
                  <a:fillRect l="-2899" t="-6667" r="-21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10688080" y="4933733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in 2D; loss function 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634655-0ECD-2044-8EF6-3336CA73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6"/>
            <a:ext cx="5483087" cy="5078895"/>
          </a:xfrm>
        </p:spPr>
        <p:txBody>
          <a:bodyPr>
            <a:normAutofit/>
          </a:bodyPr>
          <a:lstStyle/>
          <a:p>
            <a:r>
              <a:rPr lang="en-US" dirty="0"/>
              <a:t>We still walk downhill, but different directions can have different slopes</a:t>
            </a:r>
          </a:p>
          <a:p>
            <a:r>
              <a:rPr lang="en-US" dirty="0"/>
              <a:t>Move search "particle" in 2D to find coefficients associated with minimum loss</a:t>
            </a:r>
          </a:p>
          <a:p>
            <a:r>
              <a:rPr lang="en-US" dirty="0"/>
              <a:t>Think of dropping marble on surface and letting it roll down to low point</a:t>
            </a:r>
          </a:p>
          <a:p>
            <a:r>
              <a:rPr lang="en-US" dirty="0"/>
              <a:t>(We’ll have full lecture on gradient descent, don’t worry!)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F2159-9283-E64A-AC03-5AF966C0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35" y="1257972"/>
            <a:ext cx="2849785" cy="335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26DF4-4D6A-6244-BE8E-AF4E0714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1391982"/>
            <a:ext cx="2821253" cy="28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E71-AE2B-7D4F-9922-0E013D18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linear models, always normalize/standardize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879E-DBB7-1E4E-8503-30C86992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50"/>
            <a:ext cx="10515600" cy="4700685"/>
          </a:xfrm>
        </p:spPr>
        <p:txBody>
          <a:bodyPr>
            <a:normAutofit/>
          </a:bodyPr>
          <a:lstStyle/>
          <a:p>
            <a:r>
              <a:rPr lang="en-US" dirty="0"/>
              <a:t>First, standardization leads to faster training</a:t>
            </a:r>
          </a:p>
          <a:p>
            <a:r>
              <a:rPr lang="en-US" dirty="0"/>
              <a:t>Second, regularization requires standardization, otherwise regularization shrinks coefficients disproportionately</a:t>
            </a:r>
          </a:p>
          <a:p>
            <a:r>
              <a:rPr lang="en-US" dirty="0"/>
              <a:t>Zero center each variable and divide by the standard deviation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FB847B-F4CC-DB48-B6FE-27E21F4B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81" y="4123792"/>
            <a:ext cx="3307009" cy="13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EFC39F1-CA25-514C-956E-24DA8A39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936" y="421110"/>
            <a:ext cx="6294514" cy="54966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1FA214-069E-874E-920B-A0265194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576" y="456767"/>
            <a:ext cx="6115614" cy="534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2D loss function shape for normalized vars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56048-F576-8A40-93C4-A815FC272BAA}"/>
              </a:ext>
            </a:extLst>
          </p:cNvPr>
          <p:cNvSpPr txBox="1"/>
          <p:nvPr/>
        </p:nvSpPr>
        <p:spPr>
          <a:xfrm>
            <a:off x="2818023" y="591772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Cheese consumption vs bedsheet strangulation death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6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4827F-F44D-164C-805C-2D4DA05D8165}"/>
              </a:ext>
            </a:extLst>
          </p:cNvPr>
          <p:cNvSpPr txBox="1"/>
          <p:nvPr/>
        </p:nvSpPr>
        <p:spPr>
          <a:xfrm>
            <a:off x="1945532" y="564168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Untouched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19525-7A3F-1148-AA63-1C5A8A7EBB57}"/>
              </a:ext>
            </a:extLst>
          </p:cNvPr>
          <p:cNvSpPr txBox="1"/>
          <p:nvPr/>
        </p:nvSpPr>
        <p:spPr>
          <a:xfrm>
            <a:off x="7648572" y="56416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variables</a:t>
            </a:r>
          </a:p>
        </p:txBody>
      </p:sp>
    </p:spTree>
    <p:extLst>
      <p:ext uri="{BB962C8B-B14F-4D97-AF65-F5344CB8AC3E}">
        <p14:creationId xmlns:p14="http://schemas.microsoft.com/office/powerpoint/2010/main" val="277876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7EB1-EB6F-2344-A0C8-9D14802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yields faster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Subtracting the mean ensures we have both positive and negative values, which leads to gradients that can have negative components (else all are pos or neg); </a:t>
                </a:r>
                <a:r>
                  <a:rPr lang="en-US" dirty="0" err="1"/>
                  <a:t>LeCun</a:t>
                </a:r>
                <a:r>
                  <a:rPr lang="en-US" dirty="0"/>
                  <a:t> says the descent must zigzag to change directions, which is slower</a:t>
                </a:r>
              </a:p>
              <a:p>
                <a:r>
                  <a:rPr lang="en-US" dirty="0"/>
                  <a:t>Loss contours for normalized vars are more spherical, leading to faster convergence: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[0, 100]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[0, 0.001], then a </a:t>
                </a:r>
                <a:r>
                  <a:rPr lang="en-US" b="1" dirty="0"/>
                  <a:t>single</a:t>
                </a:r>
                <a:r>
                  <a:rPr lang="en-US" dirty="0"/>
                  <a:t> learning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that is small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(so we converge) is too slow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AdaGrad</a:t>
                </a:r>
                <a:r>
                  <a:rPr lang="en-US" dirty="0"/>
                  <a:t> helps here as it has a learning rate per var)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F0DF4EB-98EE-F945-A7A2-C9C3031DEEDA}"/>
              </a:ext>
            </a:extLst>
          </p:cNvPr>
          <p:cNvSpPr/>
          <p:nvPr/>
        </p:nvSpPr>
        <p:spPr>
          <a:xfrm>
            <a:off x="0" y="6459403"/>
            <a:ext cx="5993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http://yann.lecun.com/exdb/publis/pdf/lecun-98b.pdf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8E8B-E377-3F47-A9B0-135DFB12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standardize for regularized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just one </a:t>
                </a:r>
                <a:r>
                  <a:rPr lang="en-US" i="1" dirty="0"/>
                  <a:t>𝛌</a:t>
                </a:r>
                <a:r>
                  <a:rPr lang="en-US" dirty="0"/>
                  <a:t> for all coefficients so</a:t>
                </a:r>
                <a:br>
                  <a:rPr lang="en-US" dirty="0"/>
                </a:br>
                <a:r>
                  <a:rPr lang="en-US" dirty="0" err="1"/>
                  <a:t>vars</a:t>
                </a:r>
                <a:r>
                  <a:rPr lang="en-US" dirty="0"/>
                  <a:t> must be in same range or big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</a:t>
                </a:r>
                <a:br>
                  <a:rPr lang="en-US" dirty="0"/>
                </a:br>
                <a:r>
                  <a:rPr lang="en-US" dirty="0"/>
                  <a:t>prevent regularization of small coefficients</a:t>
                </a:r>
                <a:br>
                  <a:rPr lang="en-US" dirty="0"/>
                </a:br>
                <a:r>
                  <a:rPr lang="en-US" dirty="0"/>
                  <a:t>(big </a:t>
                </a:r>
                <a:r>
                  <a:rPr lang="en-US" dirty="0" err="1"/>
                  <a:t>var</a:t>
                </a:r>
                <a:r>
                  <a:rPr lang="en-US" dirty="0"/>
                  <a:t> ranges cause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simply mean(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for L1/L2 linear regression if we standardize variables</a:t>
                </a:r>
              </a:p>
              <a:p>
                <a:r>
                  <a:rPr lang="en-US" dirty="0"/>
                  <a:t>(We'll examine regularization next)</a:t>
                </a:r>
              </a:p>
              <a:p>
                <a:r>
                  <a:rPr lang="en-US" b="1" dirty="0"/>
                  <a:t>Q</a:t>
                </a:r>
                <a:r>
                  <a:rPr lang="en-US" dirty="0"/>
                  <a:t>. When do we NOT standardize variables?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  <a:blipFill>
                <a:blip r:embed="rId2"/>
                <a:stretch>
                  <a:fillRect l="-939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C591D8-F202-2642-8447-B7FF6FE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784" y="1468877"/>
            <a:ext cx="1536700" cy="148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5B99-6181-3D40-A2CE-E3A7E6B8778F}"/>
              </a:ext>
            </a:extLst>
          </p:cNvPr>
          <p:cNvSpPr txBox="1"/>
          <p:nvPr/>
        </p:nvSpPr>
        <p:spPr>
          <a:xfrm>
            <a:off x="1561172" y="4927458"/>
            <a:ext cx="851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It's always safe to do it, but if all we care about is predictive analytics, rather than analysis of parameters, then it's okay not to normalize; on the other hand we often need regularization for generalization purposes, which requires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60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452-5743-5A40-A475-2E9E025D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1AA3-1BC0-7C4D-A14C-B360864A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712450" cy="1500187"/>
          </a:xfrm>
        </p:spPr>
        <p:txBody>
          <a:bodyPr/>
          <a:lstStyle/>
          <a:p>
            <a:r>
              <a:rPr lang="en-US" dirty="0"/>
              <a:t>The goal: Don’t let optimization get too specific to training data; inhibit best fit</a:t>
            </a:r>
          </a:p>
          <a:p>
            <a:r>
              <a:rPr lang="en-US" dirty="0"/>
              <a:t>The cost: Sacrifice some model accuracy (underfitting) for generality</a:t>
            </a:r>
          </a:p>
        </p:txBody>
      </p:sp>
    </p:spTree>
    <p:extLst>
      <p:ext uri="{BB962C8B-B14F-4D97-AF65-F5344CB8AC3E}">
        <p14:creationId xmlns:p14="http://schemas.microsoft.com/office/powerpoint/2010/main" val="114531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78" y="1690688"/>
            <a:ext cx="6348778" cy="4486275"/>
          </a:xfrm>
        </p:spPr>
        <p:txBody>
          <a:bodyPr>
            <a:normAutofit/>
          </a:bodyPr>
          <a:lstStyle/>
          <a:p>
            <a:r>
              <a:rPr lang="en-US" dirty="0"/>
              <a:t>Just terminate minimization process early; don’t let the coefficients fully reach the minimal loss location</a:t>
            </a:r>
          </a:p>
          <a:p>
            <a:r>
              <a:rPr lang="en-US" dirty="0"/>
              <a:t>(Called </a:t>
            </a:r>
            <a:r>
              <a:rPr lang="en-US" i="1" dirty="0"/>
              <a:t>early stopping</a:t>
            </a:r>
            <a:r>
              <a:rPr lang="en-US" dirty="0"/>
              <a:t> in neural nets)</a:t>
            </a:r>
          </a:p>
          <a:p>
            <a:r>
              <a:rPr lang="en-US" dirty="0"/>
              <a:t>Walk “downhill” on training set loss curve until either:</a:t>
            </a:r>
          </a:p>
          <a:p>
            <a:pPr lvl="1"/>
            <a:r>
              <a:rPr lang="en-US" dirty="0"/>
              <a:t>You run out of AWS CPU credits</a:t>
            </a:r>
          </a:p>
          <a:p>
            <a:pPr lvl="1"/>
            <a:r>
              <a:rPr lang="en-US" dirty="0"/>
              <a:t>After fixed amount of time (you’re bored)</a:t>
            </a:r>
          </a:p>
          <a:p>
            <a:pPr lvl="1"/>
            <a:r>
              <a:rPr lang="en-US" dirty="0"/>
              <a:t>Loss on </a:t>
            </a:r>
            <a:r>
              <a:rPr lang="en-US" b="1" dirty="0"/>
              <a:t>validation set</a:t>
            </a:r>
            <a:r>
              <a:rPr lang="en-US" dirty="0"/>
              <a:t> (a moving avg thereof) starts going up, not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22" y="1690688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9896" y="245412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here</a:t>
            </a:r>
          </a:p>
          <a:p>
            <a:r>
              <a:rPr lang="en-US" dirty="0"/>
              <a:t>after awhile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60356" y="3033835"/>
            <a:ext cx="573234" cy="13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46487" y="3038749"/>
            <a:ext cx="328338" cy="55875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04722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115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895493" y="3571017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=1.8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30"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9557819" y="4700606"/>
            <a:ext cx="2537" cy="62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4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early termination of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after fixed amount of time depends on how fast our “hiker” moves along loss curve and it’s hard to pick duration</a:t>
                </a:r>
              </a:p>
              <a:p>
                <a:r>
                  <a:rPr lang="en-US" dirty="0"/>
                  <a:t>Instead, let’s just restrict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agreed earlier that extreme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coefficients would likely be bad for generality</a:t>
                </a:r>
              </a:p>
              <a:p>
                <a:r>
                  <a:rPr lang="en-US" dirty="0"/>
                  <a:t>Strategy: Pick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in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 for some 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go downhill and stop at minimum 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24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21" cy="1325563"/>
          </a:xfrm>
        </p:spPr>
        <p:txBody>
          <a:bodyPr/>
          <a:lstStyle/>
          <a:p>
            <a:r>
              <a:rPr lang="en-US" dirty="0"/>
              <a:t>Minimizing loss, subject to a </a:t>
            </a:r>
            <a:r>
              <a:rPr lang="en-US" i="1" dirty="0"/>
              <a:t>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=1.5, which defines “safe zone”</a:t>
                </a:r>
              </a:p>
              <a:p>
                <a:r>
                  <a:rPr lang="en-US" dirty="0"/>
                  <a:t>Stop at min loss point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“best” coefficient is where</a:t>
                </a:r>
                <a:br>
                  <a:rPr lang="en-US" dirty="0"/>
                </a:b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loss function meet, if min loss is outside safe zone</a:t>
                </a:r>
              </a:p>
              <a:p>
                <a:r>
                  <a:rPr lang="en-US" dirty="0"/>
                  <a:t>If min loss is in safe zone, then</a:t>
                </a:r>
                <a:br>
                  <a:rPr lang="en-US" dirty="0"/>
                </a:br>
                <a:r>
                  <a:rPr lang="en-US" dirty="0"/>
                  <a:t>regularization constraint wasn’t needed (same as OLS)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  <a:blipFill>
                <a:blip r:embed="rId2"/>
                <a:stretch>
                  <a:fillRect l="-1860" t="-2326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53" y="1843020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3679" y="2311588"/>
            <a:ext cx="14670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when</a:t>
            </a:r>
          </a:p>
          <a:p>
            <a:r>
              <a:rPr lang="en-US" dirty="0"/>
              <a:t>loss touches</a:t>
            </a:r>
          </a:p>
          <a:p>
            <a:r>
              <a:rPr lang="en-US" dirty="0"/>
              <a:t>constraint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28706" y="3177375"/>
            <a:ext cx="878507" cy="126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11318" y="3191081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12057" y="3627281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5987" y="407948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2758" y="1888789"/>
            <a:ext cx="1749669" cy="2945197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860324" y="3723349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=1.5</a:t>
                </a:r>
                <a:br>
                  <a:rPr lang="en-US" dirty="0"/>
                </a:br>
                <a:r>
                  <a:rPr lang="en-US" dirty="0"/>
                  <a:t>(hard constraint)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  <a:blipFill>
                <a:blip r:embed="rId5"/>
                <a:stretch>
                  <a:fillRect l="-2703" t="-3846" r="-202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9220594" y="5069436"/>
            <a:ext cx="2" cy="2568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55826" y="186215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</p:spTree>
    <p:extLst>
      <p:ext uri="{BB962C8B-B14F-4D97-AF65-F5344CB8AC3E}">
        <p14:creationId xmlns:p14="http://schemas.microsoft.com/office/powerpoint/2010/main" val="11891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EE1-83A0-8F48-8498-B93914A2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61D9D-C5C4-034B-8C32-403956DB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4213"/>
            <a:ext cx="10972800" cy="4476935"/>
          </a:xfrm>
        </p:spPr>
        <p:txBody>
          <a:bodyPr>
            <a:normAutofit fontScale="92500"/>
          </a:bodyPr>
          <a:lstStyle/>
          <a:p>
            <a:r>
              <a:rPr lang="en-US" dirty="0"/>
              <a:t>3 main problems with least-squares (OLS) regression:</a:t>
            </a:r>
          </a:p>
          <a:p>
            <a:pPr lvl="1"/>
            <a:r>
              <a:rPr lang="en-US" dirty="0"/>
              <a:t>Model with “too many” parameters (e.g., neural nets) will overfit</a:t>
            </a:r>
          </a:p>
          <a:p>
            <a:pPr lvl="1"/>
            <a:r>
              <a:rPr lang="en-US" dirty="0"/>
              <a:t>Data sets w/outliers can skew line too much to fit outliers; bad generalization</a:t>
            </a:r>
          </a:p>
          <a:p>
            <a:pPr lvl="1"/>
            <a:r>
              <a:rPr lang="en-US" dirty="0"/>
              <a:t>Data sets w/many features can get extreme coefficients in linear models</a:t>
            </a:r>
            <a:br>
              <a:rPr lang="en-US" dirty="0"/>
            </a:br>
            <a:r>
              <a:rPr lang="en-US" dirty="0"/>
              <a:t>(see notebook “L1 regularization with normalization”)</a:t>
            </a:r>
          </a:p>
          <a:p>
            <a:r>
              <a:rPr lang="en-US" dirty="0"/>
              <a:t>L1 (Lasso) regularization also has the advantage that it allows superfluous coefficients to shrink to zero</a:t>
            </a:r>
          </a:p>
          <a:p>
            <a:r>
              <a:rPr lang="en-US" dirty="0"/>
              <a:t>Having zero coefficients helps reduce model complexity (fewer coefficients), improving interpretability, and usually improving generality</a:t>
            </a:r>
          </a:p>
          <a:p>
            <a:r>
              <a:rPr lang="en-US" dirty="0"/>
              <a:t>Often, unregularized models work but we get extreme coefficients 🤔 (extreme negative and positive coefficients must be canceling out)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9794F-AC8A-B044-932E-06917AE12CC0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48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94BA7-831B-394E-915C-6220EE8B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42" y="2041606"/>
            <a:ext cx="4672519" cy="3687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064"/>
            <a:ext cx="10829192" cy="1325563"/>
          </a:xfrm>
        </p:spPr>
        <p:txBody>
          <a:bodyPr/>
          <a:lstStyle/>
          <a:p>
            <a:r>
              <a:rPr lang="en-US" dirty="0"/>
              <a:t>Minimizing in 2D subject to 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Spinning line segment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] around origin 360°, gives a circle</a:t>
                </a:r>
              </a:p>
              <a:p>
                <a:r>
                  <a:rPr lang="en-US" dirty="0"/>
                  <a:t>Recall formula for circle; constrain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</a:t>
                </a:r>
                <a:br>
                  <a:rPr lang="en-US" dirty="0"/>
                </a:br>
                <a:r>
                  <a:rPr lang="en-US" dirty="0"/>
                  <a:t>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radius squared</a:t>
                </a:r>
              </a:p>
              <a:p>
                <a:r>
                  <a:rPr lang="en-US" dirty="0"/>
                  <a:t>The “best” coefficient is min loss function </a:t>
                </a:r>
                <a:r>
                  <a:rPr lang="en-US" b="1" dirty="0"/>
                  <a:t>on</a:t>
                </a:r>
                <a:br>
                  <a:rPr lang="en-US" b="1" dirty="0"/>
                </a:br>
                <a:r>
                  <a:rPr lang="en-US" b="1" dirty="0"/>
                  <a:t>constraint curve</a:t>
                </a:r>
                <a:r>
                  <a:rPr lang="en-US" dirty="0"/>
                  <a:t> (if loss min outside zone)</a:t>
                </a:r>
              </a:p>
              <a:p>
                <a:r>
                  <a:rPr lang="en-US" dirty="0"/>
                  <a:t>If loss min inside radius, same as OLS</a:t>
                </a:r>
              </a:p>
              <a:p>
                <a:r>
                  <a:rPr lang="en-US" dirty="0"/>
                  <a:t>Pick 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inside safe zone,</a:t>
                </a:r>
                <a:br>
                  <a:rPr lang="en-US" dirty="0"/>
                </a:br>
                <a:r>
                  <a:rPr lang="en-US" dirty="0"/>
                  <a:t>then start walking downhill, stop at min</a:t>
                </a:r>
                <a:br>
                  <a:rPr lang="en-US" dirty="0"/>
                </a:br>
                <a:r>
                  <a:rPr lang="en-US" dirty="0"/>
                  <a:t>loss or edge of the safe zone</a:t>
                </a:r>
              </a:p>
              <a:p>
                <a:r>
                  <a:rPr lang="en-US" b="1" dirty="0"/>
                  <a:t>This is L2 (</a:t>
                </a:r>
                <a:r>
                  <a:rPr lang="en-US" b="1" i="1" dirty="0"/>
                  <a:t>Ridge</a:t>
                </a:r>
                <a:r>
                  <a:rPr lang="en-US" b="1" dirty="0"/>
                  <a:t>) regularization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DFAE8AF-BD86-094D-8216-0B8360E59188}"/>
              </a:ext>
            </a:extLst>
          </p:cNvPr>
          <p:cNvSpPr/>
          <p:nvPr/>
        </p:nvSpPr>
        <p:spPr>
          <a:xfrm>
            <a:off x="10104434" y="2071253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Unconstrained</a:t>
            </a:r>
          </a:p>
          <a:p>
            <a:r>
              <a:rPr lang="en-US" dirty="0"/>
              <a:t>cost minimum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3E36E-8961-0C4B-AE43-FDD8EDF96C93}"/>
              </a:ext>
            </a:extLst>
          </p:cNvPr>
          <p:cNvCxnSpPr>
            <a:cxnSpLocks/>
          </p:cNvCxnSpPr>
          <p:nvPr/>
        </p:nvCxnSpPr>
        <p:spPr>
          <a:xfrm flipH="1">
            <a:off x="10326097" y="2717584"/>
            <a:ext cx="398834" cy="869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DECE43-781B-394D-8B2A-6F361958CE4A}"/>
              </a:ext>
            </a:extLst>
          </p:cNvPr>
          <p:cNvCxnSpPr>
            <a:cxnSpLocks/>
          </p:cNvCxnSpPr>
          <p:nvPr/>
        </p:nvCxnSpPr>
        <p:spPr>
          <a:xfrm flipH="1" flipV="1">
            <a:off x="9166767" y="4204995"/>
            <a:ext cx="1247459" cy="8720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054765" y="430683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7579" y="6567850"/>
            <a:ext cx="7157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</a:t>
            </a:r>
            <a:r>
              <a:rPr lang="en-US" sz="1400" dirty="0">
                <a:hlinkClick r:id="rId4"/>
              </a:rPr>
              <a:t>https://www.kdnuggets.com/2016/06/regularization-logistic-regression.html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16" y="5211559"/>
            <a:ext cx="1738642" cy="1181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/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1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1D89-B224-034F-9079-B3F8EFD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6154B-E98F-444A-B06B-BFA7DE85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97653"/>
            <a:ext cx="11995678" cy="275251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F7B45E-1E1D-B54C-92BB-F4C4BC157F8D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L2 regularized coefficients sit on the L2 boundary circle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circle and identify the location with the minimum loss function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E3803-2896-984A-AD21-5B3D19DA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05646"/>
            <a:ext cx="1828800" cy="20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12C45-AB27-7B4F-8950-73302F46B80E}"/>
              </a:ext>
            </a:extLst>
          </p:cNvPr>
          <p:cNvSpPr txBox="1"/>
          <p:nvPr/>
        </p:nvSpPr>
        <p:spPr>
          <a:xfrm>
            <a:off x="10231120" y="2244061"/>
            <a:ext cx="192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Hard constraint</a:t>
            </a:r>
          </a:p>
          <a:p>
            <a:r>
              <a:rPr lang="en-US" sz="1600" dirty="0"/>
              <a:t>illustration from ESL page 71.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886E-E74E-1D42-8F6A-9B0F6363847C}"/>
              </a:ext>
            </a:extLst>
          </p:cNvPr>
          <p:cNvSpPr txBox="1"/>
          <p:nvPr/>
        </p:nvSpPr>
        <p:spPr>
          <a:xfrm>
            <a:off x="0" y="6503431"/>
            <a:ext cx="5913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These are topo maps; see </a:t>
            </a:r>
            <a:r>
              <a:rPr lang="en-US" sz="1400" dirty="0">
                <a:hlinkClick r:id="rId4"/>
              </a:rPr>
              <a:t>https://en.wikipedia.org/wiki/Topographic_map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1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E1D4B-EF77-5D42-AD18-62351AD7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77" y="2091743"/>
            <a:ext cx="4536747" cy="359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8524" cy="1325563"/>
          </a:xfrm>
        </p:spPr>
        <p:txBody>
          <a:bodyPr/>
          <a:lstStyle/>
          <a:p>
            <a:r>
              <a:rPr lang="en-US" dirty="0"/>
              <a:t>Minimizing L1 in 2D (hard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</p:spPr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’s, we can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|’s,</a:t>
                </a:r>
                <a:br>
                  <a:rPr lang="en-US" dirty="0"/>
                </a:br>
                <a:r>
                  <a:rPr lang="en-US" dirty="0"/>
                  <a:t>giving diamond-shaped safe zone</a:t>
                </a:r>
              </a:p>
              <a:p>
                <a:r>
                  <a:rPr lang="en-US" b="1" dirty="0"/>
                  <a:t>This is L1 (</a:t>
                </a:r>
                <a:r>
                  <a:rPr lang="en-US" b="1" i="1" dirty="0"/>
                  <a:t>Lasso</a:t>
                </a:r>
                <a:r>
                  <a:rPr lang="en-US" b="1" dirty="0"/>
                  <a:t>) regularization</a:t>
                </a: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sz="2200" i="1" dirty="0"/>
                  <a:t>Notice how statisticians have this backwards; L1 constraint zone looks like a ridge not lasso, and L2 safe zone (circle) looks like a lasso</a:t>
                </a:r>
                <a:r>
                  <a:rPr lang="en-US" sz="2200" dirty="0"/>
                  <a:t> </a:t>
                </a:r>
                <a:endParaRPr lang="en-US" sz="2200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  <a:blipFill>
                <a:blip r:embed="rId3"/>
                <a:stretch>
                  <a:fillRect l="-1616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97551D-2EB7-BC40-99B5-E5C32E77C99B}"/>
              </a:ext>
            </a:extLst>
          </p:cNvPr>
          <p:cNvSpPr/>
          <p:nvPr/>
        </p:nvSpPr>
        <p:spPr>
          <a:xfrm rot="13531514">
            <a:off x="8243625" y="4216832"/>
            <a:ext cx="812500" cy="827534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296CC-C762-C84F-A12A-461919DC664A}"/>
              </a:ext>
            </a:extLst>
          </p:cNvPr>
          <p:cNvSpPr/>
          <p:nvPr/>
        </p:nvSpPr>
        <p:spPr>
          <a:xfrm>
            <a:off x="9422326" y="4910322"/>
            <a:ext cx="1672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Constrained</a:t>
            </a:r>
          </a:p>
          <a:p>
            <a:r>
              <a:rPr lang="en-US" dirty="0"/>
              <a:t>loss minimum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60795-A0E4-574F-BF2C-4C8BCB27101C}"/>
              </a:ext>
            </a:extLst>
          </p:cNvPr>
          <p:cNvCxnSpPr>
            <a:cxnSpLocks/>
          </p:cNvCxnSpPr>
          <p:nvPr/>
        </p:nvCxnSpPr>
        <p:spPr>
          <a:xfrm flipH="1" flipV="1">
            <a:off x="8945122" y="4340716"/>
            <a:ext cx="1132838" cy="5260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63" y="3362457"/>
            <a:ext cx="2007113" cy="1325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81225" y="4365203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/>
              <a:t>safe 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D77DB-9688-B94D-A191-6C92282A7B1A}"/>
              </a:ext>
            </a:extLst>
          </p:cNvPr>
          <p:cNvSpPr txBox="1"/>
          <p:nvPr/>
        </p:nvSpPr>
        <p:spPr>
          <a:xfrm>
            <a:off x="415538" y="5190910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AppleColorEmoji" charset="0"/>
              </a:rPr>
              <a:t>🤪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79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A19-30E6-6746-92B8-DB60605A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1788-A45B-2D48-83FD-4C798C58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16" y="3597653"/>
            <a:ext cx="11817768" cy="2791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FBDC-11C7-414F-BBF1-EDCBD4F77876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L1 regularized coefficients sit on the L1 boundary diamond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diamond and identify the location with the minimum loss function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/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Please note how often the red dot sits at a diamond corner,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blipFill>
                <a:blip r:embed="rId3"/>
                <a:stretch>
                  <a:fillRect l="-6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1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EB04-F049-A448-97E8-6992FDB3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94-5443-2D4D-8315-60EC98BF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7045712" cy="4805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we want to make the model parameters as small as possible? E.g., are we trying to drive them to zero?</a:t>
            </a:r>
          </a:p>
          <a:p>
            <a:endParaRPr lang="en-US" dirty="0"/>
          </a:p>
          <a:p>
            <a:r>
              <a:rPr lang="en-US" dirty="0"/>
              <a:t>When do we choose L1 vs L2 regularization?</a:t>
            </a:r>
          </a:p>
          <a:p>
            <a:endParaRPr lang="en-US" dirty="0"/>
          </a:p>
          <a:p>
            <a:r>
              <a:rPr lang="en-US" dirty="0"/>
              <a:t>Is L1 always better than L2 or vice versa?</a:t>
            </a:r>
          </a:p>
          <a:p>
            <a:endParaRPr lang="en-US" dirty="0"/>
          </a:p>
          <a:p>
            <a:r>
              <a:rPr lang="en-US" dirty="0"/>
              <a:t>Is it okay to get rid of L1 parameters that go to zero?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3E18F-F49D-014D-A870-2C0990D8C836}"/>
              </a:ext>
            </a:extLst>
          </p:cNvPr>
          <p:cNvSpPr txBox="1"/>
          <p:nvPr/>
        </p:nvSpPr>
        <p:spPr>
          <a:xfrm>
            <a:off x="8144108" y="1371600"/>
            <a:ext cx="404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constraining the coefficient magnitude rather than trying to drive them to 0; driving all to 0 would mean creating a model that always predicted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BAA3E-542E-F04E-9972-BB7159BAED59}"/>
              </a:ext>
            </a:extLst>
          </p:cNvPr>
          <p:cNvSpPr txBox="1"/>
          <p:nvPr/>
        </p:nvSpPr>
        <p:spPr>
          <a:xfrm>
            <a:off x="8118088" y="3006695"/>
            <a:ext cx="404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when you want to reduce the number of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94D5-F202-1E4A-A8A7-E5FC4B26295F}"/>
              </a:ext>
            </a:extLst>
          </p:cNvPr>
          <p:cNvSpPr txBox="1"/>
          <p:nvPr/>
        </p:nvSpPr>
        <p:spPr>
          <a:xfrm>
            <a:off x="8118088" y="4299357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I have experienced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C27B6-06EE-EF42-AE86-2FBDE6CF53B8}"/>
              </a:ext>
            </a:extLst>
          </p:cNvPr>
          <p:cNvSpPr txBox="1"/>
          <p:nvPr/>
        </p:nvSpPr>
        <p:spPr>
          <a:xfrm>
            <a:off x="8118088" y="5163234"/>
            <a:ext cx="404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Sure. Remember that there are always exogenous variables we are implicitly "dropping"</a:t>
            </a:r>
          </a:p>
        </p:txBody>
      </p:sp>
    </p:spTree>
    <p:extLst>
      <p:ext uri="{BB962C8B-B14F-4D97-AF65-F5344CB8AC3E}">
        <p14:creationId xmlns:p14="http://schemas.microsoft.com/office/powerpoint/2010/main" val="35394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17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Fitting regularized linear model (</a:t>
            </a:r>
            <a:r>
              <a:rPr lang="en-US" sz="4000" dirty="0">
                <a:solidFill>
                  <a:srgbClr val="E4754F"/>
                </a:solidFill>
              </a:rPr>
              <a:t>Conceptually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the usual MSE loss function (assume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Subject to </a:t>
                </a:r>
                <a:r>
                  <a:rPr lang="en-US" dirty="0"/>
                  <a:t>either (L2 or L1):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Problem is “</a:t>
                </a:r>
                <a:r>
                  <a:rPr lang="en-US" b="1" dirty="0"/>
                  <a:t>subject to</a:t>
                </a:r>
                <a:r>
                  <a:rPr lang="en-US" dirty="0"/>
                  <a:t>” constraint is tough to implement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  <a:blipFill>
                <a:blip r:embed="rId2"/>
                <a:stretch>
                  <a:fillRect l="-1086" t="-2210" b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0" y="4586638"/>
            <a:ext cx="1480851" cy="97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39" y="4586638"/>
            <a:ext cx="1524457" cy="1035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37653" y="4784096"/>
            <a:ext cx="4812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/>
              <a:t>or</a:t>
            </a:r>
            <a:endParaRPr lang="en-US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6E03F-4DBE-034D-AB23-62F6B6BA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57" y="2284134"/>
            <a:ext cx="5422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of Lagrange multipliers lets us incorporate constraint into loss function: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8" y="2676336"/>
            <a:ext cx="3733800" cy="134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7563" y="3004136"/>
            <a:ext cx="14462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same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i="1" dirty="0"/>
                  <a:t>t</a:t>
                </a:r>
                <a:r>
                  <a:rPr lang="en-US" sz="2600" dirty="0"/>
                  <a:t> are related one-to-one per ESLII book</a:t>
                </a:r>
                <a:br>
                  <a:rPr lang="en-US" sz="2600" dirty="0"/>
                </a:br>
                <a:r>
                  <a:rPr lang="en-US" sz="2600" dirty="0"/>
                  <a:t> but by no relationship I can find)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  <a:blipFill>
                <a:blip r:embed="rId3"/>
                <a:stretch>
                  <a:fillRect l="-1444" t="-5634" r="-36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for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5941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4EE1EF8-5FB1-C845-A33E-FAA992F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0" y="4157473"/>
            <a:ext cx="586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8" y="4251716"/>
            <a:ext cx="32131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93" y="2855074"/>
            <a:ext cx="3136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1325563"/>
          </a:xfrm>
        </p:spPr>
        <p:txBody>
          <a:bodyPr/>
          <a:lstStyle/>
          <a:p>
            <a:r>
              <a:rPr lang="en-US" dirty="0"/>
              <a:t>How we </a:t>
            </a:r>
            <a:r>
              <a:rPr lang="en-US" i="1" dirty="0">
                <a:solidFill>
                  <a:srgbClr val="E4754F"/>
                </a:solidFill>
              </a:rPr>
              <a:t>actually</a:t>
            </a:r>
            <a:r>
              <a:rPr lang="en-US" dirty="0"/>
              <a:t> fit regularized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720" y="1389201"/>
            <a:ext cx="11064240" cy="4774883"/>
          </a:xfrm>
        </p:spPr>
        <p:txBody>
          <a:bodyPr/>
          <a:lstStyle/>
          <a:p>
            <a:r>
              <a:rPr lang="en-US" dirty="0"/>
              <a:t>Minimizing loss function subject to a constraint is more complicated to implement than just function minimization so…</a:t>
            </a:r>
          </a:p>
          <a:p>
            <a:r>
              <a:rPr lang="en-US" dirty="0"/>
              <a:t>Invoke magic of Lagrange multipliers: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730" y="3232661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Drop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/>
                  <a:t> is constant &amp;</a:t>
                </a:r>
                <a:br>
                  <a:rPr lang="en-US" sz="2400" dirty="0"/>
                </a:br>
                <a:r>
                  <a:rPr lang="en-US" sz="2400" dirty="0"/>
                  <a:t>doesn’t affect minimizing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This is a </a:t>
                </a:r>
                <a:r>
                  <a:rPr lang="en-US" sz="2400" b="1" dirty="0"/>
                  <a:t>soft constraint </a:t>
                </a:r>
                <a:r>
                  <a:rPr lang="en-US" sz="2400" dirty="0"/>
                  <a:t>and penalty</a:t>
                </a:r>
                <a:br>
                  <a:rPr lang="en-US" sz="2400" dirty="0"/>
                </a:br>
                <a:r>
                  <a:rPr lang="en-US" sz="2400" dirty="0"/>
                  <a:t>increases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’s move away from origin;</a:t>
                </a:r>
                <a:br>
                  <a:rPr lang="en-US" sz="2400" dirty="0"/>
                </a:br>
                <a:r>
                  <a:rPr lang="en-US" sz="2400" i="1" dirty="0">
                    <a:solidFill>
                      <a:srgbClr val="E4754F"/>
                    </a:solidFill>
                  </a:rPr>
                  <a:t>there’s no hard cutoff</a:t>
                </a:r>
                <a:r>
                  <a:rPr lang="en-US" sz="2400" i="1" dirty="0"/>
                  <a:t>!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Net effect is that regularization pulls min combined loss location closer to origin!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  <a:blipFill>
                <a:blip r:embed="rId4"/>
                <a:stretch>
                  <a:fillRect l="-1455" t="-1887" r="-62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13286" y="4618875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L1:</a:t>
            </a:r>
          </a:p>
        </p:txBody>
      </p:sp>
    </p:spTree>
    <p:extLst>
      <p:ext uri="{BB962C8B-B14F-4D97-AF65-F5344CB8AC3E}">
        <p14:creationId xmlns:p14="http://schemas.microsoft.com/office/powerpoint/2010/main" val="87091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unknown like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but at least we have a single loss function now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finding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 (more on these sets later)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just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dirty="0"/>
                  <a:t>, assuming zero-centered data set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NOT included in penalty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  <a:blipFill>
                <a:blip r:embed="rId3"/>
                <a:stretch>
                  <a:fillRect l="-1056" t="-2254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21" y="3098255"/>
            <a:ext cx="321310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7" y="3098255"/>
            <a:ext cx="3136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5767-313A-9842-99D5-750C489B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7"/>
          </a:xfrm>
        </p:spPr>
        <p:txBody>
          <a:bodyPr/>
          <a:lstStyle/>
          <a:p>
            <a:r>
              <a:rPr lang="en-US" dirty="0"/>
              <a:t>Hard vs soft constraints in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C3ED-4355-A24A-9A2B-3CE89DBE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1" y="2906969"/>
            <a:ext cx="29210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D196-39BC-A44E-B2CA-AF63092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64" y="3002438"/>
            <a:ext cx="3118936" cy="2748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AC7A1-0BB7-5E43-96E3-52A57478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526" y="2821940"/>
            <a:ext cx="3413460" cy="276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EAD5B-047B-D042-BD4F-D346144E120C}"/>
              </a:ext>
            </a:extLst>
          </p:cNvPr>
          <p:cNvSpPr txBox="1"/>
          <p:nvPr/>
        </p:nvSpPr>
        <p:spPr>
          <a:xfrm>
            <a:off x="1176903" y="124952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Hard</a:t>
            </a:r>
            <a:r>
              <a:rPr lang="en-US" sz="2800" dirty="0"/>
              <a:t> constraint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1B8D-EDA0-C648-A291-9484DD62801A}"/>
              </a:ext>
            </a:extLst>
          </p:cNvPr>
          <p:cNvSpPr txBox="1"/>
          <p:nvPr/>
        </p:nvSpPr>
        <p:spPr>
          <a:xfrm>
            <a:off x="7404698" y="1249522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Soft</a:t>
            </a:r>
            <a:r>
              <a:rPr lang="en-US" sz="2800" dirty="0"/>
              <a:t>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D3FD9-8A11-5744-94F5-1617876CA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" y="1778272"/>
            <a:ext cx="3166872" cy="1141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C74AC-FE3E-9347-BFED-FFB945E42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33" y="1679046"/>
            <a:ext cx="2921000" cy="1265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AAB5CA-D020-8C4C-B430-2BE5D5A93C8F}"/>
              </a:ext>
            </a:extLst>
          </p:cNvPr>
          <p:cNvSpPr txBox="1"/>
          <p:nvPr/>
        </p:nvSpPr>
        <p:spPr>
          <a:xfrm>
            <a:off x="1102172" y="575071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 loss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434FF-82B8-C343-89C0-F1AB183C7CDB}"/>
              </a:ext>
            </a:extLst>
          </p:cNvPr>
          <p:cNvSpPr txBox="1"/>
          <p:nvPr/>
        </p:nvSpPr>
        <p:spPr>
          <a:xfrm>
            <a:off x="6730812" y="575071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loss and penalty 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BF9F66-8856-114D-806E-124D31FB585D}"/>
              </a:ext>
            </a:extLst>
          </p:cNvPr>
          <p:cNvCxnSpPr>
            <a:cxnSpLocks/>
          </p:cNvCxnSpPr>
          <p:nvPr/>
        </p:nvCxnSpPr>
        <p:spPr>
          <a:xfrm>
            <a:off x="9449653" y="2661762"/>
            <a:ext cx="490603" cy="13318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26149-45FA-104A-9F1F-6F5E3935904F}"/>
              </a:ext>
            </a:extLst>
          </p:cNvPr>
          <p:cNvCxnSpPr>
            <a:cxnSpLocks/>
          </p:cNvCxnSpPr>
          <p:nvPr/>
        </p:nvCxnSpPr>
        <p:spPr>
          <a:xfrm>
            <a:off x="7742923" y="2509965"/>
            <a:ext cx="3077477" cy="1182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BCC385-18B4-E649-AB1E-F762136D1661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A2AB-B8D0-1E48-BF2D-B55C30CA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premise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</p:spPr>
            <p:txBody>
              <a:bodyPr/>
              <a:lstStyle/>
              <a:p>
                <a:r>
                  <a:rPr lang="en-US" b="1" dirty="0"/>
                  <a:t>Extreme coefficients are unlikely to yield good generalization</a:t>
                </a:r>
              </a:p>
              <a:p>
                <a:r>
                  <a:rPr lang="en-US" dirty="0"/>
                  <a:t>So, we’re simply going to constrain model coefficient magnitudes</a:t>
                </a:r>
              </a:p>
              <a:p>
                <a:r>
                  <a:rPr lang="en-US" dirty="0"/>
                  <a:t>Same technique works for linear and logistic regression</a:t>
                </a:r>
                <a:br>
                  <a:rPr lang="en-US" dirty="0"/>
                </a:br>
                <a:r>
                  <a:rPr lang="en-US" dirty="0"/>
                  <a:t>(logistic is just a sigmoid applied to output of linear model anyway)</a:t>
                </a:r>
              </a:p>
              <a:p>
                <a:r>
                  <a:rPr lang="en-US" dirty="0"/>
                  <a:t>Preview: add L1 or L2 norm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coefficient vector to loss function, so loss functions are now a function of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AND</a:t>
                </a:r>
                <a:r>
                  <a:rPr lang="en-US" dirty="0"/>
                  <a:t> model parameter magnitudes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  <a:blipFill>
                <a:blip r:embed="rId2"/>
                <a:stretch>
                  <a:fillRect l="-933" t="-2326" r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3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858-9D1E-784C-B1B1-DB25CBC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example of </a:t>
            </a:r>
            <a:r>
              <a:rPr lang="en-US" dirty="0" err="1"/>
              <a:t>loss+penalty</a:t>
            </a:r>
            <a:r>
              <a:rPr lang="en-US" dirty="0"/>
              <a:t> curves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E2BE2-E067-0E40-8A8A-F5D5571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408" y="1690688"/>
            <a:ext cx="6533909" cy="435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F2D86-ADD8-694A-85EF-F12EA3C1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2" y="1690688"/>
            <a:ext cx="6533909" cy="435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/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quickly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blipFill>
                <a:blip r:embed="rId4"/>
                <a:stretch>
                  <a:fillRect l="-112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/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struggles to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blipFill>
                <a:blip r:embed="rId5"/>
                <a:stretch>
                  <a:fillRect l="-111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675A49-2485-B44B-BD1B-F903D5C188AC}"/>
              </a:ext>
            </a:extLst>
          </p:cNvPr>
          <p:cNvSpPr txBox="1"/>
          <p:nvPr/>
        </p:nvSpPr>
        <p:spPr>
          <a:xfrm>
            <a:off x="0" y="6488668"/>
            <a:ext cx="802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6"/>
              </a:rPr>
              <a:t>https://github.com/parrt/msds621/blob/master/notebooks/linear-models/viz-regularization.ipynb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715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Affect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on combined loss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MSE loss function + soft constraint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varies from 0 to 6</a:t>
                </a:r>
              </a:p>
              <a:p>
                <a:r>
                  <a:rPr lang="en-US" dirty="0"/>
                  <a:t>Same training data so MSE loss surface is the same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changing here, increasing penalty for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coefficients</a:t>
                </a:r>
              </a:p>
              <a:p>
                <a:r>
                  <a:rPr lang="en-US" dirty="0"/>
                  <a:t>Combined loss function moves upwards and towards the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  <a:blipFill>
                <a:blip r:embed="rId3"/>
                <a:stretch>
                  <a:fillRect l="-1814" t="-2326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DC0411B-BB18-794C-899A-471A13FE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2492"/>
            <a:ext cx="6414550" cy="47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89705-811F-764B-9661-D36A8819DCAB}"/>
              </a:ext>
            </a:extLst>
          </p:cNvPr>
          <p:cNvSpPr txBox="1"/>
          <p:nvPr/>
        </p:nvSpPr>
        <p:spPr>
          <a:xfrm>
            <a:off x="0" y="6502814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penalty term restricts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of regularization as two different cost functions, MSE and regularization, added together</a:t>
                </a:r>
              </a:p>
              <a:p>
                <a:r>
                  <a:rPr lang="en-US" dirty="0"/>
                  <a:t>Regularization penalty term </a:t>
                </a:r>
                <a:r>
                  <a:rPr lang="en-US" b="1" dirty="0"/>
                  <a:t>increases loss </a:t>
                </a:r>
                <a:r>
                  <a:rPr lang="en-US" dirty="0"/>
                  <a:t>but skews min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location towards origin as penalty curve is anchored at origin</a:t>
                </a:r>
              </a:p>
              <a:p>
                <a:r>
                  <a:rPr lang="en-US" dirty="0"/>
                  <a:t>Soft constraint makes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very unlikely due to increased penalty away from origin (whereas hard constraint makes large coefficients &gt;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impossible)</a:t>
                </a:r>
              </a:p>
              <a:p>
                <a:r>
                  <a:rPr lang="en-US" dirty="0"/>
                  <a:t>L1&amp;L2 </a:t>
                </a:r>
                <a:r>
                  <a:rPr lang="en-US" b="1" dirty="0"/>
                  <a:t>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b="1" dirty="0"/>
                  <a:t>s towards 0</a:t>
                </a:r>
                <a:r>
                  <a:rPr lang="en-US" dirty="0"/>
                  <a:t> because penalty approaches 0 only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  <a:blipFill>
                <a:blip r:embed="rId3"/>
                <a:stretch>
                  <a:fillRect l="-1206" t="-2162" r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901" y="2105876"/>
            <a:ext cx="1746638" cy="2001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92114">
            <a:off x="11694605" y="3106667"/>
            <a:ext cx="5774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L2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1029" y="1750307"/>
            <a:ext cx="17395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/>
              <a:t>penalty term</a:t>
            </a:r>
          </a:p>
        </p:txBody>
      </p:sp>
    </p:spTree>
    <p:extLst>
      <p:ext uri="{BB962C8B-B14F-4D97-AF65-F5344CB8AC3E}">
        <p14:creationId xmlns:p14="http://schemas.microsoft.com/office/powerpoint/2010/main" val="85281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636"/>
          </a:xfrm>
        </p:spPr>
        <p:txBody>
          <a:bodyPr/>
          <a:lstStyle/>
          <a:p>
            <a:r>
              <a:rPr lang="en-US" dirty="0"/>
              <a:t>The effect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</a:t>
                </a:r>
                <a:r>
                  <a:rPr lang="en-US" i="1" dirty="0"/>
                  <a:t>𝛌</a:t>
                </a:r>
                <a:r>
                  <a:rPr lang="en-US" dirty="0"/>
                  <a:t> is 0? </a:t>
                </a:r>
              </a:p>
              <a:p>
                <a:r>
                  <a:rPr lang="en-US" dirty="0"/>
                  <a:t>What happens when we crank up </a:t>
                </a:r>
                <a:r>
                  <a:rPr lang="en-US" i="1" dirty="0"/>
                  <a:t>𝛌?</a:t>
                </a:r>
              </a:p>
              <a:p>
                <a:r>
                  <a:rPr lang="en-US" dirty="0"/>
                  <a:t>L1 tends to shrink coefficients to zero; useful for feature selection since we can drop features with zero coefficients</a:t>
                </a:r>
              </a:p>
              <a:p>
                <a:r>
                  <a:rPr lang="en-US" dirty="0"/>
                  <a:t>L2 tends to shrink coefficients evenly; discourages any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L2 useful when you have collinear/codependent features</a:t>
                </a:r>
              </a:p>
              <a:p>
                <a:pPr lvl="1"/>
                <a:r>
                  <a:rPr lang="en-US" dirty="0"/>
                  <a:t>e.g., </a:t>
                </a:r>
                <a:r>
                  <a:rPr lang="en-US" b="1" dirty="0"/>
                  <a:t>gender</a:t>
                </a:r>
                <a:r>
                  <a:rPr lang="en-US" dirty="0"/>
                  <a:t> and </a:t>
                </a:r>
                <a:r>
                  <a:rPr lang="en-US" b="1" dirty="0" err="1"/>
                  <a:t>ispregnant</a:t>
                </a:r>
                <a:endParaRPr lang="en-US" b="1" dirty="0"/>
              </a:p>
              <a:p>
                <a:pPr lvl="1"/>
                <a:r>
                  <a:rPr lang="en-US" dirty="0"/>
                  <a:t>codependence tends to increase coefficient variance, making coefficients unreliable/unstable, which hurts model generality</a:t>
                </a:r>
              </a:p>
              <a:p>
                <a:pPr lvl="1"/>
                <a:r>
                  <a:rPr lang="en-US" dirty="0"/>
                  <a:t>L2 reduces the variance of these coefficient estimates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  <a:blipFill>
                <a:blip r:embed="rId2"/>
                <a:stretch>
                  <a:fillRect l="-1115" t="-2362" r="-37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06807" y="1335489"/>
            <a:ext cx="41508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Regularization is turned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Loss function strives for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dirty="0"/>
                      <m:t>β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  <a:blipFill>
                <a:blip r:embed="rId3"/>
                <a:stretch>
                  <a:fillRect l="-226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3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F23-34EE-C14D-8800-17DA1372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L1 and L2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73AD-A60B-3E4B-8F98-9634E4702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169-3435-8B40-B399-D65DE181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640" cy="1325563"/>
          </a:xfrm>
        </p:spPr>
        <p:txBody>
          <a:bodyPr>
            <a:normAutofit/>
          </a:bodyPr>
          <a:lstStyle/>
          <a:p>
            <a:r>
              <a:rPr lang="en-US" dirty="0"/>
              <a:t>L1 regularization encourages coefficients=0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B48E-6AFE-9A42-859F-111E2CDF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Simulate random symmetric two-variable quadratic loss functions at random locations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0D6BA-EBAD-0840-9E15-1729BE1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39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A14562-6343-544B-8A3C-1FE3081F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DDECF-79EB-5B48-A746-E729F2585F1E}"/>
              </a:ext>
            </a:extLst>
          </p:cNvPr>
          <p:cNvSpPr txBox="1"/>
          <p:nvPr/>
        </p:nvSpPr>
        <p:spPr>
          <a:xfrm>
            <a:off x="132080" y="3016250"/>
            <a:ext cx="260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Dots: loss function minimum locations; green: a zero coefficient, blue no zeros, orange a </a:t>
            </a:r>
            <a:r>
              <a:rPr lang="en-US" sz="2400" dirty="0" err="1"/>
              <a:t>coeff</a:t>
            </a:r>
            <a:r>
              <a:rPr lang="en-US" sz="2400" dirty="0"/>
              <a:t> close to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F5CFB-5A4D-3144-AAA3-E9458E802271}"/>
              </a:ext>
            </a:extLst>
          </p:cNvPr>
          <p:cNvSpPr/>
          <p:nvPr/>
        </p:nvSpPr>
        <p:spPr>
          <a:xfrm>
            <a:off x="8007841" y="0"/>
            <a:ext cx="4184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https://explained.ai/regularization/L1vsL2.html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55D54-8F0D-0B4F-ADA8-44270AC23134}"/>
              </a:ext>
            </a:extLst>
          </p:cNvPr>
          <p:cNvSpPr txBox="1"/>
          <p:nvPr/>
        </p:nvSpPr>
        <p:spPr>
          <a:xfrm>
            <a:off x="2303936" y="131075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has many more zero parameters than L2 for symmetric loss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AC975-9132-BC4A-877B-D80995B51D41}"/>
              </a:ext>
            </a:extLst>
          </p:cNvPr>
          <p:cNvSpPr txBox="1"/>
          <p:nvPr/>
        </p:nvSpPr>
        <p:spPr>
          <a:xfrm>
            <a:off x="6179860" y="440944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CAA48-710A-2C42-BFF7-5AB17BB69E43}"/>
              </a:ext>
            </a:extLst>
          </p:cNvPr>
          <p:cNvSpPr txBox="1"/>
          <p:nvPr/>
        </p:nvSpPr>
        <p:spPr>
          <a:xfrm>
            <a:off x="10150767" y="4405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35F25-F886-CD4C-80A8-8B13BFA8B52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A4F-0296-8F47-BC13-17D19755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>
            <a:normAutofit fontScale="90000"/>
          </a:bodyPr>
          <a:lstStyle/>
          <a:p>
            <a:r>
              <a:rPr lang="en-US" dirty="0"/>
              <a:t>L1 regularization strongly encourages zero coefficients for less predictive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3A8C-B734-B142-85B8-AA739A71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2631439"/>
          </a:xfrm>
        </p:spPr>
        <p:txBody>
          <a:bodyPr>
            <a:normAutofit/>
          </a:bodyPr>
          <a:lstStyle/>
          <a:p>
            <a:r>
              <a:rPr lang="en-US" dirty="0"/>
              <a:t>Imagine one of two features is very important and the other isn't</a:t>
            </a:r>
          </a:p>
          <a:p>
            <a:r>
              <a:rPr lang="en-US" dirty="0"/>
              <a:t>Implies loss function looks like a taco shell or canoe, and at or close to 90 degrees to one of the axes</a:t>
            </a:r>
          </a:p>
          <a:p>
            <a:r>
              <a:rPr lang="en-US" dirty="0"/>
              <a:t>Movement in one direction is much more expensive than movement in the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D822F-435E-C546-BF93-4599D84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" y="3993197"/>
            <a:ext cx="11991864" cy="2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87A-9D33-F345-B4EC-9BDF6A68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1297920" cy="1325563"/>
          </a:xfrm>
        </p:spPr>
        <p:txBody>
          <a:bodyPr/>
          <a:lstStyle/>
          <a:p>
            <a:r>
              <a:rPr lang="en-US" dirty="0"/>
              <a:t>Random asymmetric, angled loss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9971E3-D436-874B-B32C-19241A3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47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44F679-78CF-144B-A64F-C674B633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1675446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D4336-CF8E-F548-92D8-195AE4A7D5F2}"/>
              </a:ext>
            </a:extLst>
          </p:cNvPr>
          <p:cNvSpPr txBox="1"/>
          <p:nvPr/>
        </p:nvSpPr>
        <p:spPr>
          <a:xfrm>
            <a:off x="1806436" y="1262182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still has many more zero parameters than L2 for arbitrary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81A85-2BD7-1C41-A954-7BC0CE7A4321}"/>
              </a:ext>
            </a:extLst>
          </p:cNvPr>
          <p:cNvSpPr txBox="1"/>
          <p:nvPr/>
        </p:nvSpPr>
        <p:spPr>
          <a:xfrm>
            <a:off x="5198546" y="38557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D7FE0-8F53-4749-B72C-62200A4238A7}"/>
              </a:ext>
            </a:extLst>
          </p:cNvPr>
          <p:cNvSpPr txBox="1"/>
          <p:nvPr/>
        </p:nvSpPr>
        <p:spPr>
          <a:xfrm>
            <a:off x="10654466" y="385571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42159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9917D26-FB3B-3749-B462-56FEE5C2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365124"/>
            <a:ext cx="6257607" cy="59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43A0C-B1A3-E044-86D5-C052D1A0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35240" cy="1325563"/>
          </a:xfrm>
        </p:spPr>
        <p:txBody>
          <a:bodyPr/>
          <a:lstStyle/>
          <a:p>
            <a:r>
              <a:rPr lang="en-US" dirty="0"/>
              <a:t>Why L1 is more likely to zero coefficients than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Moving away from the L1 diamond point immediately increases loss</a:t>
                </a:r>
              </a:p>
              <a:p>
                <a:r>
                  <a:rPr lang="en-US" dirty="0"/>
                  <a:t>L2 can move upwards a bit before moving leftward away from loss function minimum</a:t>
                </a:r>
              </a:p>
              <a:p>
                <a:r>
                  <a:rPr lang="en-US" dirty="0"/>
                  <a:t>As black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L2 purple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but L1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even when loss min location far from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  <a:blipFill>
                <a:blip r:embed="rId3"/>
                <a:stretch>
                  <a:fillRect l="-2180" t="-1966" r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833FF4-73EB-F447-AEFA-3F75082BE83B}"/>
              </a:ext>
            </a:extLst>
          </p:cNvPr>
          <p:cNvSpPr/>
          <p:nvPr/>
        </p:nvSpPr>
        <p:spPr>
          <a:xfrm>
            <a:off x="9419585" y="5646990"/>
            <a:ext cx="271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lines represent the</a:t>
            </a:r>
          </a:p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loss function value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2F44-E6B3-7D44-AC73-29E79AB1987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53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https://github.com/parrt/msds621/tree/master/labs/linear-models</a:t>
            </a:r>
            <a:r>
              <a:rPr lang="en-US" sz="1800" dirty="0">
                <a:hlinkClick r:id="rId3"/>
              </a:rPr>
              <a:t>/regularization-regr.ipynb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8773FE4-B0CD-7840-95D3-D5026215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588" y="3926684"/>
            <a:ext cx="3641826" cy="242788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35A3F3-928C-3846-AF5A-9159CD71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02" y="3918582"/>
            <a:ext cx="3641826" cy="24278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B73095-B603-B842-94C7-609103AFA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2918" y="3934786"/>
            <a:ext cx="3641826" cy="242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86E17-D3E3-1543-8C03-3C848818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deal!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8256-FC43-D848-AF90-52483489DC28}"/>
              </a:ext>
            </a:extLst>
          </p:cNvPr>
          <p:cNvSpPr/>
          <p:nvPr/>
        </p:nvSpPr>
        <p:spPr>
          <a:xfrm>
            <a:off x="5075254" y="359546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OLS with outlier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36AD7-A8A3-324E-9797-3FC7AD21D264}"/>
              </a:ext>
            </a:extLst>
          </p:cNvPr>
          <p:cNvSpPr/>
          <p:nvPr/>
        </p:nvSpPr>
        <p:spPr>
          <a:xfrm>
            <a:off x="1413960" y="359546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Ordinary least squares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24029-CD29-1749-A733-266C4537B224}"/>
              </a:ext>
            </a:extLst>
          </p:cNvPr>
          <p:cNvSpPr/>
          <p:nvPr/>
        </p:nvSpPr>
        <p:spPr>
          <a:xfrm>
            <a:off x="7730605" y="36236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with outlier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742154-5A6F-8F41-854F-2B5281D9DD7F}"/>
              </a:ext>
            </a:extLst>
          </p:cNvPr>
          <p:cNvSpPr/>
          <p:nvPr/>
        </p:nvSpPr>
        <p:spPr>
          <a:xfrm>
            <a:off x="11000434" y="389668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9F32B-1474-874E-8E13-31BA51EF1E05}"/>
              </a:ext>
            </a:extLst>
          </p:cNvPr>
          <p:cNvCxnSpPr>
            <a:cxnSpLocks/>
          </p:cNvCxnSpPr>
          <p:nvPr/>
        </p:nvCxnSpPr>
        <p:spPr>
          <a:xfrm flipH="1">
            <a:off x="10650544" y="4124528"/>
            <a:ext cx="349890" cy="14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2197-4E76-5E49-B894-B994EAEE7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Let’s trade some model bias (accuracy) for improved generality</a:t>
            </a:r>
          </a:p>
          <a:p>
            <a:r>
              <a:rPr lang="en-US" dirty="0"/>
              <a:t>Consider an example of a simple data set with OLS fit</a:t>
            </a:r>
          </a:p>
          <a:p>
            <a:r>
              <a:rPr lang="en-US" dirty="0"/>
              <a:t>Now, send y[x==10] to 100; we get skewed line &amp; bad R^2</a:t>
            </a:r>
          </a:p>
          <a:p>
            <a:r>
              <a:rPr lang="en-US" dirty="0"/>
              <a:t>Regularization brings slope back down but with some bias</a:t>
            </a:r>
          </a:p>
          <a:p>
            <a:endParaRPr lang="en-US" dirty="0"/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4D668308-1CB8-4D4D-9DE7-E9A6B9E1AB4F}"/>
              </a:ext>
            </a:extLst>
          </p:cNvPr>
          <p:cNvSpPr/>
          <p:nvPr/>
        </p:nvSpPr>
        <p:spPr>
          <a:xfrm>
            <a:off x="291830" y="2101174"/>
            <a:ext cx="601468" cy="26556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181E6-89AA-CD46-A54C-55AD0BFD65E4}"/>
              </a:ext>
            </a:extLst>
          </p:cNvPr>
          <p:cNvSpPr/>
          <p:nvPr/>
        </p:nvSpPr>
        <p:spPr>
          <a:xfrm>
            <a:off x="4191925" y="4182894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6D99CA-383E-674B-9A44-DC8842BA7ABB}"/>
              </a:ext>
            </a:extLst>
          </p:cNvPr>
          <p:cNvSpPr/>
          <p:nvPr/>
        </p:nvSpPr>
        <p:spPr>
          <a:xfrm>
            <a:off x="831284" y="4266012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6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CD52-2F99-B948-8CB2-A7C203AD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53793" cy="2852737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927E-6105-034E-93A2-0B0005DB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9C79-B645-2D48-9FB7-E94A2AEA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945"/>
          </a:xfrm>
        </p:spPr>
        <p:txBody>
          <a:bodyPr/>
          <a:lstStyle/>
          <a:p>
            <a:r>
              <a:rPr lang="en-US" dirty="0"/>
              <a:t>Optimizing likelihood with penalty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6EC8-531B-7F47-82A6-1E6D5286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mechanism: minimizing (</a:t>
            </a:r>
            <a:r>
              <a:rPr lang="en-US" b="1" dirty="0"/>
              <a:t>negation</a:t>
            </a:r>
            <a:r>
              <a:rPr lang="en-US" dirty="0"/>
              <a:t> of maximum likelihood) via </a:t>
            </a:r>
            <a:r>
              <a:rPr lang="en-US" dirty="0" err="1"/>
              <a:t>Lagrangian</a:t>
            </a:r>
            <a:r>
              <a:rPr lang="en-US" dirty="0"/>
              <a:t> interpretation: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4381208"/>
            <a:ext cx="10160000" cy="134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2929901"/>
            <a:ext cx="9969500" cy="133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9451853" y="2654520"/>
            <a:ext cx="2026909" cy="3217762"/>
          </a:xfrm>
          <a:custGeom>
            <a:avLst/>
            <a:gdLst>
              <a:gd name="connsiteX0" fmla="*/ 1678329 w 2026909"/>
              <a:gd name="connsiteY0" fmla="*/ 370390 h 3217762"/>
              <a:gd name="connsiteX1" fmla="*/ 1632030 w 2026909"/>
              <a:gd name="connsiteY1" fmla="*/ 335666 h 3217762"/>
              <a:gd name="connsiteX2" fmla="*/ 1608881 w 2026909"/>
              <a:gd name="connsiteY2" fmla="*/ 300942 h 3217762"/>
              <a:gd name="connsiteX3" fmla="*/ 1562582 w 2026909"/>
              <a:gd name="connsiteY3" fmla="*/ 254643 h 3217762"/>
              <a:gd name="connsiteX4" fmla="*/ 1539432 w 2026909"/>
              <a:gd name="connsiteY4" fmla="*/ 231494 h 3217762"/>
              <a:gd name="connsiteX5" fmla="*/ 1469984 w 2026909"/>
              <a:gd name="connsiteY5" fmla="*/ 185195 h 3217762"/>
              <a:gd name="connsiteX6" fmla="*/ 1412111 w 2026909"/>
              <a:gd name="connsiteY6" fmla="*/ 127322 h 3217762"/>
              <a:gd name="connsiteX7" fmla="*/ 1388962 w 2026909"/>
              <a:gd name="connsiteY7" fmla="*/ 104172 h 3217762"/>
              <a:gd name="connsiteX8" fmla="*/ 1319513 w 2026909"/>
              <a:gd name="connsiteY8" fmla="*/ 81023 h 3217762"/>
              <a:gd name="connsiteX9" fmla="*/ 1284789 w 2026909"/>
              <a:gd name="connsiteY9" fmla="*/ 69448 h 3217762"/>
              <a:gd name="connsiteX10" fmla="*/ 1250065 w 2026909"/>
              <a:gd name="connsiteY10" fmla="*/ 57874 h 3217762"/>
              <a:gd name="connsiteX11" fmla="*/ 1064870 w 2026909"/>
              <a:gd name="connsiteY11" fmla="*/ 23150 h 3217762"/>
              <a:gd name="connsiteX12" fmla="*/ 902825 w 2026909"/>
              <a:gd name="connsiteY12" fmla="*/ 0 h 3217762"/>
              <a:gd name="connsiteX13" fmla="*/ 567159 w 2026909"/>
              <a:gd name="connsiteY13" fmla="*/ 23150 h 3217762"/>
              <a:gd name="connsiteX14" fmla="*/ 497711 w 2026909"/>
              <a:gd name="connsiteY14" fmla="*/ 46299 h 3217762"/>
              <a:gd name="connsiteX15" fmla="*/ 462987 w 2026909"/>
              <a:gd name="connsiteY15" fmla="*/ 57874 h 3217762"/>
              <a:gd name="connsiteX16" fmla="*/ 370389 w 2026909"/>
              <a:gd name="connsiteY16" fmla="*/ 127322 h 3217762"/>
              <a:gd name="connsiteX17" fmla="*/ 335665 w 2026909"/>
              <a:gd name="connsiteY17" fmla="*/ 150471 h 3217762"/>
              <a:gd name="connsiteX18" fmla="*/ 312516 w 2026909"/>
              <a:gd name="connsiteY18" fmla="*/ 185195 h 3217762"/>
              <a:gd name="connsiteX19" fmla="*/ 277792 w 2026909"/>
              <a:gd name="connsiteY19" fmla="*/ 208344 h 3217762"/>
              <a:gd name="connsiteX20" fmla="*/ 231493 w 2026909"/>
              <a:gd name="connsiteY20" fmla="*/ 254643 h 3217762"/>
              <a:gd name="connsiteX21" fmla="*/ 208344 w 2026909"/>
              <a:gd name="connsiteY21" fmla="*/ 277793 h 3217762"/>
              <a:gd name="connsiteX22" fmla="*/ 185194 w 2026909"/>
              <a:gd name="connsiteY22" fmla="*/ 347241 h 3217762"/>
              <a:gd name="connsiteX23" fmla="*/ 162045 w 2026909"/>
              <a:gd name="connsiteY23" fmla="*/ 381965 h 3217762"/>
              <a:gd name="connsiteX24" fmla="*/ 138896 w 2026909"/>
              <a:gd name="connsiteY24" fmla="*/ 451413 h 3217762"/>
              <a:gd name="connsiteX25" fmla="*/ 127321 w 2026909"/>
              <a:gd name="connsiteY25" fmla="*/ 486137 h 3217762"/>
              <a:gd name="connsiteX26" fmla="*/ 115746 w 2026909"/>
              <a:gd name="connsiteY26" fmla="*/ 532436 h 3217762"/>
              <a:gd name="connsiteX27" fmla="*/ 92597 w 2026909"/>
              <a:gd name="connsiteY27" fmla="*/ 601884 h 3217762"/>
              <a:gd name="connsiteX28" fmla="*/ 81022 w 2026909"/>
              <a:gd name="connsiteY28" fmla="*/ 636608 h 3217762"/>
              <a:gd name="connsiteX29" fmla="*/ 46298 w 2026909"/>
              <a:gd name="connsiteY29" fmla="*/ 868101 h 3217762"/>
              <a:gd name="connsiteX30" fmla="*/ 57873 w 2026909"/>
              <a:gd name="connsiteY30" fmla="*/ 1215342 h 3217762"/>
              <a:gd name="connsiteX31" fmla="*/ 69448 w 2026909"/>
              <a:gd name="connsiteY31" fmla="*/ 1307939 h 3217762"/>
              <a:gd name="connsiteX32" fmla="*/ 92597 w 2026909"/>
              <a:gd name="connsiteY32" fmla="*/ 1469985 h 3217762"/>
              <a:gd name="connsiteX33" fmla="*/ 81022 w 2026909"/>
              <a:gd name="connsiteY33" fmla="*/ 1736203 h 3217762"/>
              <a:gd name="connsiteX34" fmla="*/ 57873 w 2026909"/>
              <a:gd name="connsiteY34" fmla="*/ 1840375 h 3217762"/>
              <a:gd name="connsiteX35" fmla="*/ 34724 w 2026909"/>
              <a:gd name="connsiteY35" fmla="*/ 2025570 h 3217762"/>
              <a:gd name="connsiteX36" fmla="*/ 11574 w 2026909"/>
              <a:gd name="connsiteY36" fmla="*/ 2118167 h 3217762"/>
              <a:gd name="connsiteX37" fmla="*/ 0 w 2026909"/>
              <a:gd name="connsiteY37" fmla="*/ 2164466 h 3217762"/>
              <a:gd name="connsiteX38" fmla="*/ 11574 w 2026909"/>
              <a:gd name="connsiteY38" fmla="*/ 2338086 h 3217762"/>
              <a:gd name="connsiteX39" fmla="*/ 23149 w 2026909"/>
              <a:gd name="connsiteY39" fmla="*/ 2604304 h 3217762"/>
              <a:gd name="connsiteX40" fmla="*/ 46298 w 2026909"/>
              <a:gd name="connsiteY40" fmla="*/ 2685327 h 3217762"/>
              <a:gd name="connsiteX41" fmla="*/ 57873 w 2026909"/>
              <a:gd name="connsiteY41" fmla="*/ 2754775 h 3217762"/>
              <a:gd name="connsiteX42" fmla="*/ 46298 w 2026909"/>
              <a:gd name="connsiteY42" fmla="*/ 2812648 h 3217762"/>
              <a:gd name="connsiteX43" fmla="*/ 104172 w 2026909"/>
              <a:gd name="connsiteY43" fmla="*/ 2870522 h 3217762"/>
              <a:gd name="connsiteX44" fmla="*/ 138896 w 2026909"/>
              <a:gd name="connsiteY44" fmla="*/ 2905246 h 3217762"/>
              <a:gd name="connsiteX45" fmla="*/ 196769 w 2026909"/>
              <a:gd name="connsiteY45" fmla="*/ 2939970 h 3217762"/>
              <a:gd name="connsiteX46" fmla="*/ 231493 w 2026909"/>
              <a:gd name="connsiteY46" fmla="*/ 2963119 h 3217762"/>
              <a:gd name="connsiteX47" fmla="*/ 324091 w 2026909"/>
              <a:gd name="connsiteY47" fmla="*/ 3032567 h 3217762"/>
              <a:gd name="connsiteX48" fmla="*/ 358815 w 2026909"/>
              <a:gd name="connsiteY48" fmla="*/ 3055717 h 3217762"/>
              <a:gd name="connsiteX49" fmla="*/ 428263 w 2026909"/>
              <a:gd name="connsiteY49" fmla="*/ 3078866 h 3217762"/>
              <a:gd name="connsiteX50" fmla="*/ 462987 w 2026909"/>
              <a:gd name="connsiteY50" fmla="*/ 3090441 h 3217762"/>
              <a:gd name="connsiteX51" fmla="*/ 509286 w 2026909"/>
              <a:gd name="connsiteY51" fmla="*/ 3113590 h 3217762"/>
              <a:gd name="connsiteX52" fmla="*/ 636607 w 2026909"/>
              <a:gd name="connsiteY52" fmla="*/ 3159889 h 3217762"/>
              <a:gd name="connsiteX53" fmla="*/ 717630 w 2026909"/>
              <a:gd name="connsiteY53" fmla="*/ 3183038 h 3217762"/>
              <a:gd name="connsiteX54" fmla="*/ 787078 w 2026909"/>
              <a:gd name="connsiteY54" fmla="*/ 3206188 h 3217762"/>
              <a:gd name="connsiteX55" fmla="*/ 937549 w 2026909"/>
              <a:gd name="connsiteY55" fmla="*/ 3217762 h 3217762"/>
              <a:gd name="connsiteX56" fmla="*/ 1122744 w 2026909"/>
              <a:gd name="connsiteY56" fmla="*/ 3206188 h 3217762"/>
              <a:gd name="connsiteX57" fmla="*/ 1250065 w 2026909"/>
              <a:gd name="connsiteY57" fmla="*/ 3171463 h 3217762"/>
              <a:gd name="connsiteX58" fmla="*/ 1296364 w 2026909"/>
              <a:gd name="connsiteY58" fmla="*/ 3148314 h 3217762"/>
              <a:gd name="connsiteX59" fmla="*/ 1365812 w 2026909"/>
              <a:gd name="connsiteY59" fmla="*/ 3113590 h 3217762"/>
              <a:gd name="connsiteX60" fmla="*/ 1400536 w 2026909"/>
              <a:gd name="connsiteY60" fmla="*/ 3078866 h 3217762"/>
              <a:gd name="connsiteX61" fmla="*/ 1435260 w 2026909"/>
              <a:gd name="connsiteY61" fmla="*/ 3055717 h 3217762"/>
              <a:gd name="connsiteX62" fmla="*/ 1458410 w 2026909"/>
              <a:gd name="connsiteY62" fmla="*/ 3032567 h 3217762"/>
              <a:gd name="connsiteX63" fmla="*/ 1493134 w 2026909"/>
              <a:gd name="connsiteY63" fmla="*/ 3009418 h 3217762"/>
              <a:gd name="connsiteX64" fmla="*/ 1539432 w 2026909"/>
              <a:gd name="connsiteY64" fmla="*/ 2974694 h 3217762"/>
              <a:gd name="connsiteX65" fmla="*/ 1574156 w 2026909"/>
              <a:gd name="connsiteY65" fmla="*/ 2951544 h 3217762"/>
              <a:gd name="connsiteX66" fmla="*/ 1597306 w 2026909"/>
              <a:gd name="connsiteY66" fmla="*/ 2928395 h 3217762"/>
              <a:gd name="connsiteX67" fmla="*/ 1632030 w 2026909"/>
              <a:gd name="connsiteY67" fmla="*/ 2905246 h 3217762"/>
              <a:gd name="connsiteX68" fmla="*/ 1689903 w 2026909"/>
              <a:gd name="connsiteY68" fmla="*/ 2847372 h 3217762"/>
              <a:gd name="connsiteX69" fmla="*/ 1713053 w 2026909"/>
              <a:gd name="connsiteY69" fmla="*/ 2824223 h 3217762"/>
              <a:gd name="connsiteX70" fmla="*/ 1736202 w 2026909"/>
              <a:gd name="connsiteY70" fmla="*/ 2789499 h 3217762"/>
              <a:gd name="connsiteX71" fmla="*/ 1770926 w 2026909"/>
              <a:gd name="connsiteY71" fmla="*/ 2754775 h 3217762"/>
              <a:gd name="connsiteX72" fmla="*/ 1805650 w 2026909"/>
              <a:gd name="connsiteY72" fmla="*/ 2708476 h 3217762"/>
              <a:gd name="connsiteX73" fmla="*/ 1851949 w 2026909"/>
              <a:gd name="connsiteY73" fmla="*/ 2662177 h 3217762"/>
              <a:gd name="connsiteX74" fmla="*/ 1886673 w 2026909"/>
              <a:gd name="connsiteY74" fmla="*/ 2581155 h 3217762"/>
              <a:gd name="connsiteX75" fmla="*/ 1921397 w 2026909"/>
              <a:gd name="connsiteY75" fmla="*/ 2511706 h 3217762"/>
              <a:gd name="connsiteX76" fmla="*/ 1944546 w 2026909"/>
              <a:gd name="connsiteY76" fmla="*/ 2419109 h 3217762"/>
              <a:gd name="connsiteX77" fmla="*/ 1956121 w 2026909"/>
              <a:gd name="connsiteY77" fmla="*/ 2372810 h 3217762"/>
              <a:gd name="connsiteX78" fmla="*/ 1979270 w 2026909"/>
              <a:gd name="connsiteY78" fmla="*/ 2326512 h 3217762"/>
              <a:gd name="connsiteX79" fmla="*/ 2002420 w 2026909"/>
              <a:gd name="connsiteY79" fmla="*/ 2199190 h 3217762"/>
              <a:gd name="connsiteX80" fmla="*/ 2013994 w 2026909"/>
              <a:gd name="connsiteY80" fmla="*/ 2141317 h 3217762"/>
              <a:gd name="connsiteX81" fmla="*/ 2013994 w 2026909"/>
              <a:gd name="connsiteY81" fmla="*/ 1701479 h 3217762"/>
              <a:gd name="connsiteX82" fmla="*/ 1990845 w 2026909"/>
              <a:gd name="connsiteY82" fmla="*/ 1551008 h 3217762"/>
              <a:gd name="connsiteX83" fmla="*/ 1979270 w 2026909"/>
              <a:gd name="connsiteY83" fmla="*/ 1516284 h 3217762"/>
              <a:gd name="connsiteX84" fmla="*/ 1944546 w 2026909"/>
              <a:gd name="connsiteY84" fmla="*/ 1296365 h 3217762"/>
              <a:gd name="connsiteX85" fmla="*/ 1921397 w 2026909"/>
              <a:gd name="connsiteY85" fmla="*/ 1169043 h 3217762"/>
              <a:gd name="connsiteX86" fmla="*/ 1898248 w 2026909"/>
              <a:gd name="connsiteY86" fmla="*/ 1076446 h 3217762"/>
              <a:gd name="connsiteX87" fmla="*/ 1863524 w 2026909"/>
              <a:gd name="connsiteY87" fmla="*/ 856527 h 3217762"/>
              <a:gd name="connsiteX88" fmla="*/ 1851949 w 2026909"/>
              <a:gd name="connsiteY88" fmla="*/ 810228 h 3217762"/>
              <a:gd name="connsiteX89" fmla="*/ 1840374 w 2026909"/>
              <a:gd name="connsiteY89" fmla="*/ 740780 h 3217762"/>
              <a:gd name="connsiteX90" fmla="*/ 1805650 w 2026909"/>
              <a:gd name="connsiteY90" fmla="*/ 613458 h 3217762"/>
              <a:gd name="connsiteX91" fmla="*/ 1794075 w 2026909"/>
              <a:gd name="connsiteY91" fmla="*/ 567160 h 3217762"/>
              <a:gd name="connsiteX92" fmla="*/ 1759351 w 2026909"/>
              <a:gd name="connsiteY92" fmla="*/ 462988 h 3217762"/>
              <a:gd name="connsiteX93" fmla="*/ 1747777 w 2026909"/>
              <a:gd name="connsiteY93" fmla="*/ 428263 h 3217762"/>
              <a:gd name="connsiteX94" fmla="*/ 1678329 w 2026909"/>
              <a:gd name="connsiteY94" fmla="*/ 37039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026909" h="3217762">
                <a:moveTo>
                  <a:pt x="1678329" y="370390"/>
                </a:moveTo>
                <a:cubicBezTo>
                  <a:pt x="1662896" y="358815"/>
                  <a:pt x="1645671" y="349307"/>
                  <a:pt x="1632030" y="335666"/>
                </a:cubicBezTo>
                <a:cubicBezTo>
                  <a:pt x="1622193" y="325829"/>
                  <a:pt x="1617934" y="311504"/>
                  <a:pt x="1608881" y="300942"/>
                </a:cubicBezTo>
                <a:cubicBezTo>
                  <a:pt x="1594677" y="284371"/>
                  <a:pt x="1578015" y="270076"/>
                  <a:pt x="1562582" y="254643"/>
                </a:cubicBezTo>
                <a:cubicBezTo>
                  <a:pt x="1554865" y="246927"/>
                  <a:pt x="1548512" y="237547"/>
                  <a:pt x="1539432" y="231494"/>
                </a:cubicBezTo>
                <a:lnTo>
                  <a:pt x="1469984" y="185195"/>
                </a:lnTo>
                <a:cubicBezTo>
                  <a:pt x="1430299" y="125666"/>
                  <a:pt x="1467230" y="171417"/>
                  <a:pt x="1412111" y="127322"/>
                </a:cubicBezTo>
                <a:cubicBezTo>
                  <a:pt x="1403590" y="120505"/>
                  <a:pt x="1398723" y="109052"/>
                  <a:pt x="1388962" y="104172"/>
                </a:cubicBezTo>
                <a:cubicBezTo>
                  <a:pt x="1367136" y="93259"/>
                  <a:pt x="1342663" y="88739"/>
                  <a:pt x="1319513" y="81023"/>
                </a:cubicBezTo>
                <a:lnTo>
                  <a:pt x="1284789" y="69448"/>
                </a:lnTo>
                <a:cubicBezTo>
                  <a:pt x="1273214" y="65590"/>
                  <a:pt x="1261901" y="60833"/>
                  <a:pt x="1250065" y="57874"/>
                </a:cubicBezTo>
                <a:cubicBezTo>
                  <a:pt x="1179184" y="40153"/>
                  <a:pt x="1157634" y="33457"/>
                  <a:pt x="1064870" y="23150"/>
                </a:cubicBezTo>
                <a:cubicBezTo>
                  <a:pt x="941145" y="9402"/>
                  <a:pt x="994957" y="18427"/>
                  <a:pt x="902825" y="0"/>
                </a:cubicBezTo>
                <a:cubicBezTo>
                  <a:pt x="790936" y="7717"/>
                  <a:pt x="673558" y="-12316"/>
                  <a:pt x="567159" y="23150"/>
                </a:cubicBezTo>
                <a:lnTo>
                  <a:pt x="497711" y="46299"/>
                </a:lnTo>
                <a:lnTo>
                  <a:pt x="462987" y="57874"/>
                </a:lnTo>
                <a:cubicBezTo>
                  <a:pt x="420164" y="100695"/>
                  <a:pt x="448916" y="74971"/>
                  <a:pt x="370389" y="127322"/>
                </a:cubicBezTo>
                <a:lnTo>
                  <a:pt x="335665" y="150471"/>
                </a:lnTo>
                <a:cubicBezTo>
                  <a:pt x="327949" y="162046"/>
                  <a:pt x="322353" y="175358"/>
                  <a:pt x="312516" y="185195"/>
                </a:cubicBezTo>
                <a:cubicBezTo>
                  <a:pt x="302679" y="195032"/>
                  <a:pt x="288354" y="199291"/>
                  <a:pt x="277792" y="208344"/>
                </a:cubicBezTo>
                <a:cubicBezTo>
                  <a:pt x="261221" y="222548"/>
                  <a:pt x="246926" y="239210"/>
                  <a:pt x="231493" y="254643"/>
                </a:cubicBezTo>
                <a:lnTo>
                  <a:pt x="208344" y="277793"/>
                </a:lnTo>
                <a:cubicBezTo>
                  <a:pt x="200627" y="300942"/>
                  <a:pt x="198729" y="326938"/>
                  <a:pt x="185194" y="347241"/>
                </a:cubicBezTo>
                <a:cubicBezTo>
                  <a:pt x="177478" y="358816"/>
                  <a:pt x="167695" y="369253"/>
                  <a:pt x="162045" y="381965"/>
                </a:cubicBezTo>
                <a:cubicBezTo>
                  <a:pt x="152135" y="404263"/>
                  <a:pt x="146612" y="428264"/>
                  <a:pt x="138896" y="451413"/>
                </a:cubicBezTo>
                <a:cubicBezTo>
                  <a:pt x="135038" y="462988"/>
                  <a:pt x="130280" y="474300"/>
                  <a:pt x="127321" y="486137"/>
                </a:cubicBezTo>
                <a:cubicBezTo>
                  <a:pt x="123463" y="501570"/>
                  <a:pt x="120317" y="517199"/>
                  <a:pt x="115746" y="532436"/>
                </a:cubicBezTo>
                <a:cubicBezTo>
                  <a:pt x="108734" y="555808"/>
                  <a:pt x="100313" y="578735"/>
                  <a:pt x="92597" y="601884"/>
                </a:cubicBezTo>
                <a:lnTo>
                  <a:pt x="81022" y="636608"/>
                </a:lnTo>
                <a:cubicBezTo>
                  <a:pt x="52759" y="806187"/>
                  <a:pt x="63695" y="728929"/>
                  <a:pt x="46298" y="868101"/>
                </a:cubicBezTo>
                <a:cubicBezTo>
                  <a:pt x="50156" y="983848"/>
                  <a:pt x="51786" y="1099691"/>
                  <a:pt x="57873" y="1215342"/>
                </a:cubicBezTo>
                <a:cubicBezTo>
                  <a:pt x="59508" y="1246405"/>
                  <a:pt x="65814" y="1277046"/>
                  <a:pt x="69448" y="1307939"/>
                </a:cubicBezTo>
                <a:cubicBezTo>
                  <a:pt x="85160" y="1441491"/>
                  <a:pt x="73063" y="1372319"/>
                  <a:pt x="92597" y="1469985"/>
                </a:cubicBezTo>
                <a:cubicBezTo>
                  <a:pt x="88739" y="1558724"/>
                  <a:pt x="87350" y="1647606"/>
                  <a:pt x="81022" y="1736203"/>
                </a:cubicBezTo>
                <a:cubicBezTo>
                  <a:pt x="77010" y="1792375"/>
                  <a:pt x="65582" y="1788980"/>
                  <a:pt x="57873" y="1840375"/>
                </a:cubicBezTo>
                <a:cubicBezTo>
                  <a:pt x="48644" y="1901899"/>
                  <a:pt x="49813" y="1965216"/>
                  <a:pt x="34724" y="2025570"/>
                </a:cubicBezTo>
                <a:lnTo>
                  <a:pt x="11574" y="2118167"/>
                </a:lnTo>
                <a:lnTo>
                  <a:pt x="0" y="2164466"/>
                </a:lnTo>
                <a:cubicBezTo>
                  <a:pt x="3858" y="2222339"/>
                  <a:pt x="8526" y="2280164"/>
                  <a:pt x="11574" y="2338086"/>
                </a:cubicBezTo>
                <a:cubicBezTo>
                  <a:pt x="16242" y="2426786"/>
                  <a:pt x="16587" y="2515724"/>
                  <a:pt x="23149" y="2604304"/>
                </a:cubicBezTo>
                <a:cubicBezTo>
                  <a:pt x="25949" y="2642109"/>
                  <a:pt x="38693" y="2651104"/>
                  <a:pt x="46298" y="2685327"/>
                </a:cubicBezTo>
                <a:cubicBezTo>
                  <a:pt x="51389" y="2708237"/>
                  <a:pt x="54015" y="2731626"/>
                  <a:pt x="57873" y="2754775"/>
                </a:cubicBezTo>
                <a:cubicBezTo>
                  <a:pt x="54015" y="2774066"/>
                  <a:pt x="43858" y="2793127"/>
                  <a:pt x="46298" y="2812648"/>
                </a:cubicBezTo>
                <a:cubicBezTo>
                  <a:pt x="50246" y="2844230"/>
                  <a:pt x="84792" y="2854372"/>
                  <a:pt x="104172" y="2870522"/>
                </a:cubicBezTo>
                <a:cubicBezTo>
                  <a:pt x="116747" y="2881001"/>
                  <a:pt x="125801" y="2895425"/>
                  <a:pt x="138896" y="2905246"/>
                </a:cubicBezTo>
                <a:cubicBezTo>
                  <a:pt x="156894" y="2918744"/>
                  <a:pt x="177692" y="2928047"/>
                  <a:pt x="196769" y="2939970"/>
                </a:cubicBezTo>
                <a:cubicBezTo>
                  <a:pt x="208565" y="2947343"/>
                  <a:pt x="220243" y="2954937"/>
                  <a:pt x="231493" y="2963119"/>
                </a:cubicBezTo>
                <a:cubicBezTo>
                  <a:pt x="262696" y="2985812"/>
                  <a:pt x="291989" y="3011165"/>
                  <a:pt x="324091" y="3032567"/>
                </a:cubicBezTo>
                <a:cubicBezTo>
                  <a:pt x="335666" y="3040284"/>
                  <a:pt x="346103" y="3050067"/>
                  <a:pt x="358815" y="3055717"/>
                </a:cubicBezTo>
                <a:cubicBezTo>
                  <a:pt x="381113" y="3065627"/>
                  <a:pt x="405114" y="3071150"/>
                  <a:pt x="428263" y="3078866"/>
                </a:cubicBezTo>
                <a:cubicBezTo>
                  <a:pt x="439838" y="3082724"/>
                  <a:pt x="452074" y="3084985"/>
                  <a:pt x="462987" y="3090441"/>
                </a:cubicBezTo>
                <a:cubicBezTo>
                  <a:pt x="478420" y="3098157"/>
                  <a:pt x="493519" y="3106582"/>
                  <a:pt x="509286" y="3113590"/>
                </a:cubicBezTo>
                <a:cubicBezTo>
                  <a:pt x="557597" y="3135061"/>
                  <a:pt x="585287" y="3142782"/>
                  <a:pt x="636607" y="3159889"/>
                </a:cubicBezTo>
                <a:cubicBezTo>
                  <a:pt x="753294" y="3198785"/>
                  <a:pt x="572304" y="3139439"/>
                  <a:pt x="717630" y="3183038"/>
                </a:cubicBezTo>
                <a:cubicBezTo>
                  <a:pt x="741002" y="3190050"/>
                  <a:pt x="762748" y="3204317"/>
                  <a:pt x="787078" y="3206188"/>
                </a:cubicBezTo>
                <a:lnTo>
                  <a:pt x="937549" y="3217762"/>
                </a:lnTo>
                <a:cubicBezTo>
                  <a:pt x="999281" y="3213904"/>
                  <a:pt x="1061370" y="3213860"/>
                  <a:pt x="1122744" y="3206188"/>
                </a:cubicBezTo>
                <a:cubicBezTo>
                  <a:pt x="1131079" y="3205146"/>
                  <a:pt x="1222011" y="3183486"/>
                  <a:pt x="1250065" y="3171463"/>
                </a:cubicBezTo>
                <a:cubicBezTo>
                  <a:pt x="1265924" y="3164666"/>
                  <a:pt x="1280505" y="3155111"/>
                  <a:pt x="1296364" y="3148314"/>
                </a:cubicBezTo>
                <a:cubicBezTo>
                  <a:pt x="1339352" y="3129891"/>
                  <a:pt x="1326561" y="3146299"/>
                  <a:pt x="1365812" y="3113590"/>
                </a:cubicBezTo>
                <a:cubicBezTo>
                  <a:pt x="1378387" y="3103111"/>
                  <a:pt x="1387961" y="3089345"/>
                  <a:pt x="1400536" y="3078866"/>
                </a:cubicBezTo>
                <a:cubicBezTo>
                  <a:pt x="1411223" y="3069960"/>
                  <a:pt x="1424397" y="3064407"/>
                  <a:pt x="1435260" y="3055717"/>
                </a:cubicBezTo>
                <a:cubicBezTo>
                  <a:pt x="1443782" y="3048900"/>
                  <a:pt x="1449888" y="3039384"/>
                  <a:pt x="1458410" y="3032567"/>
                </a:cubicBezTo>
                <a:cubicBezTo>
                  <a:pt x="1469273" y="3023877"/>
                  <a:pt x="1481814" y="3017504"/>
                  <a:pt x="1493134" y="3009418"/>
                </a:cubicBezTo>
                <a:cubicBezTo>
                  <a:pt x="1508832" y="2998205"/>
                  <a:pt x="1523734" y="2985907"/>
                  <a:pt x="1539432" y="2974694"/>
                </a:cubicBezTo>
                <a:cubicBezTo>
                  <a:pt x="1550752" y="2966608"/>
                  <a:pt x="1563293" y="2960234"/>
                  <a:pt x="1574156" y="2951544"/>
                </a:cubicBezTo>
                <a:cubicBezTo>
                  <a:pt x="1582677" y="2944727"/>
                  <a:pt x="1588784" y="2935212"/>
                  <a:pt x="1597306" y="2928395"/>
                </a:cubicBezTo>
                <a:cubicBezTo>
                  <a:pt x="1608169" y="2919705"/>
                  <a:pt x="1621561" y="2914406"/>
                  <a:pt x="1632030" y="2905246"/>
                </a:cubicBezTo>
                <a:cubicBezTo>
                  <a:pt x="1652562" y="2887281"/>
                  <a:pt x="1670612" y="2866663"/>
                  <a:pt x="1689903" y="2847372"/>
                </a:cubicBezTo>
                <a:cubicBezTo>
                  <a:pt x="1697620" y="2839655"/>
                  <a:pt x="1707000" y="2833303"/>
                  <a:pt x="1713053" y="2824223"/>
                </a:cubicBezTo>
                <a:cubicBezTo>
                  <a:pt x="1720769" y="2812648"/>
                  <a:pt x="1727296" y="2800186"/>
                  <a:pt x="1736202" y="2789499"/>
                </a:cubicBezTo>
                <a:cubicBezTo>
                  <a:pt x="1746681" y="2776924"/>
                  <a:pt x="1760273" y="2767203"/>
                  <a:pt x="1770926" y="2754775"/>
                </a:cubicBezTo>
                <a:cubicBezTo>
                  <a:pt x="1783481" y="2740128"/>
                  <a:pt x="1792947" y="2722994"/>
                  <a:pt x="1805650" y="2708476"/>
                </a:cubicBezTo>
                <a:cubicBezTo>
                  <a:pt x="1820022" y="2692051"/>
                  <a:pt x="1851949" y="2662177"/>
                  <a:pt x="1851949" y="2662177"/>
                </a:cubicBezTo>
                <a:cubicBezTo>
                  <a:pt x="1879095" y="2580743"/>
                  <a:pt x="1843764" y="2681274"/>
                  <a:pt x="1886673" y="2581155"/>
                </a:cubicBezTo>
                <a:cubicBezTo>
                  <a:pt x="1915427" y="2514064"/>
                  <a:pt x="1876909" y="2578440"/>
                  <a:pt x="1921397" y="2511706"/>
                </a:cubicBezTo>
                <a:lnTo>
                  <a:pt x="1944546" y="2419109"/>
                </a:lnTo>
                <a:cubicBezTo>
                  <a:pt x="1948404" y="2403676"/>
                  <a:pt x="1949007" y="2387039"/>
                  <a:pt x="1956121" y="2372810"/>
                </a:cubicBezTo>
                <a:cubicBezTo>
                  <a:pt x="1963837" y="2357377"/>
                  <a:pt x="1973212" y="2342668"/>
                  <a:pt x="1979270" y="2326512"/>
                </a:cubicBezTo>
                <a:cubicBezTo>
                  <a:pt x="1992603" y="2290956"/>
                  <a:pt x="1996927" y="2232146"/>
                  <a:pt x="2002420" y="2199190"/>
                </a:cubicBezTo>
                <a:cubicBezTo>
                  <a:pt x="2005654" y="2179785"/>
                  <a:pt x="2010136" y="2160608"/>
                  <a:pt x="2013994" y="2141317"/>
                </a:cubicBezTo>
                <a:cubicBezTo>
                  <a:pt x="2030933" y="1921113"/>
                  <a:pt x="2031494" y="1990229"/>
                  <a:pt x="2013994" y="1701479"/>
                </a:cubicBezTo>
                <a:cubicBezTo>
                  <a:pt x="2011745" y="1664363"/>
                  <a:pt x="2001080" y="1591947"/>
                  <a:pt x="1990845" y="1551008"/>
                </a:cubicBezTo>
                <a:cubicBezTo>
                  <a:pt x="1987886" y="1539172"/>
                  <a:pt x="1983128" y="1527859"/>
                  <a:pt x="1979270" y="1516284"/>
                </a:cubicBezTo>
                <a:cubicBezTo>
                  <a:pt x="1954608" y="1318982"/>
                  <a:pt x="1975795" y="1390108"/>
                  <a:pt x="1944546" y="1296365"/>
                </a:cubicBezTo>
                <a:cubicBezTo>
                  <a:pt x="1937455" y="1253814"/>
                  <a:pt x="1931106" y="1211115"/>
                  <a:pt x="1921397" y="1169043"/>
                </a:cubicBezTo>
                <a:cubicBezTo>
                  <a:pt x="1914243" y="1138042"/>
                  <a:pt x="1902748" y="1107942"/>
                  <a:pt x="1898248" y="1076446"/>
                </a:cubicBezTo>
                <a:cubicBezTo>
                  <a:pt x="1890744" y="1023920"/>
                  <a:pt x="1872733" y="893363"/>
                  <a:pt x="1863524" y="856527"/>
                </a:cubicBezTo>
                <a:cubicBezTo>
                  <a:pt x="1859666" y="841094"/>
                  <a:pt x="1855069" y="825827"/>
                  <a:pt x="1851949" y="810228"/>
                </a:cubicBezTo>
                <a:cubicBezTo>
                  <a:pt x="1847346" y="787215"/>
                  <a:pt x="1845291" y="763728"/>
                  <a:pt x="1840374" y="740780"/>
                </a:cubicBezTo>
                <a:cubicBezTo>
                  <a:pt x="1805006" y="575730"/>
                  <a:pt x="1830837" y="701610"/>
                  <a:pt x="1805650" y="613458"/>
                </a:cubicBezTo>
                <a:cubicBezTo>
                  <a:pt x="1801280" y="598162"/>
                  <a:pt x="1798646" y="582397"/>
                  <a:pt x="1794075" y="567160"/>
                </a:cubicBezTo>
                <a:cubicBezTo>
                  <a:pt x="1794058" y="567105"/>
                  <a:pt x="1765147" y="480377"/>
                  <a:pt x="1759351" y="462988"/>
                </a:cubicBezTo>
                <a:cubicBezTo>
                  <a:pt x="1755493" y="451413"/>
                  <a:pt x="1756405" y="436890"/>
                  <a:pt x="1747777" y="428263"/>
                </a:cubicBezTo>
                <a:lnTo>
                  <a:pt x="1678329" y="37039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/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Note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is NOT included in penalty, but is used in              term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  <a:blipFill>
                <a:blip r:embed="rId4"/>
                <a:stretch>
                  <a:fillRect l="-936" t="-8824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924027-0064-6348-8DA9-F4C2FAC7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79" y="5752475"/>
            <a:ext cx="951783" cy="5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870D9-325C-DF45-9472-DDE9FB2978E6}"/>
              </a:ext>
            </a:extLst>
          </p:cNvPr>
          <p:cNvSpPr txBox="1"/>
          <p:nvPr/>
        </p:nvSpPr>
        <p:spPr>
          <a:xfrm>
            <a:off x="2095696" y="124293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(Logistic regularization is </a:t>
            </a:r>
            <a:r>
              <a:rPr lang="en-US" b="1" dirty="0"/>
              <a:t>not</a:t>
            </a:r>
            <a:r>
              <a:rPr lang="en-US" dirty="0"/>
              <a:t> required for your project, but L1 is an option)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81D37-C958-2942-95FD-2626DA550115}"/>
              </a:ext>
            </a:extLst>
          </p:cNvPr>
          <p:cNvSpPr txBox="1"/>
          <p:nvPr/>
        </p:nvSpPr>
        <p:spPr>
          <a:xfrm>
            <a:off x="141972" y="326761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7EAE-BFB4-174F-AA28-F48B6F094D19}"/>
              </a:ext>
            </a:extLst>
          </p:cNvPr>
          <p:cNvSpPr txBox="1"/>
          <p:nvPr/>
        </p:nvSpPr>
        <p:spPr>
          <a:xfrm>
            <a:off x="160729" y="4739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13360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</p:spPr>
            <p:txBody>
              <a:bodyPr/>
              <a:lstStyle/>
              <a:p>
                <a:r>
                  <a:rPr lang="en-US" dirty="0"/>
                  <a:t>Fitting L1 logistic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  <a:blipFill>
                <a:blip r:embed="rId2"/>
                <a:stretch>
                  <a:fillRect l="-2350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ESLII book p125 says to find 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that maximize: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minimize the negative of that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min loss</a:t>
                </a:r>
              </a:p>
              <a:p>
                <a:r>
                  <a:rPr lang="en-US" dirty="0"/>
                  <a:t>Means we must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 before,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computing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</a:t>
                </a:r>
              </a:p>
              <a:p>
                <a:r>
                  <a:rPr lang="en-US" dirty="0"/>
                  <a:t>L1 Logistic gradient is tricky to get right; see gradient descent lecture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 r="-603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8FE793-9FBF-DB43-80C2-EA189FFF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9" y="2295841"/>
            <a:ext cx="10268221" cy="14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https://aimotion.blogspot.com/2011/11/machine-learning-with-python-logistic.html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https://stackoverflow.com/questions/38853370/matlab-regularized-logistic-regression-how-to-compute-gradient</a:t>
            </a:r>
            <a:r>
              <a:rPr lang="en-US" sz="2000" dirty="0"/>
              <a:t> </a:t>
            </a:r>
          </a:p>
          <a:p>
            <a:r>
              <a:rPr lang="en-US" dirty="0"/>
              <a:t>You may look at but not cut-paste from these examples for your project (and I think there are some bugs too)</a:t>
            </a:r>
          </a:p>
        </p:txBody>
      </p:sp>
    </p:spTree>
    <p:extLst>
      <p:ext uri="{BB962C8B-B14F-4D97-AF65-F5344CB8AC3E}">
        <p14:creationId xmlns:p14="http://schemas.microsoft.com/office/powerpoint/2010/main" val="1415909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Regularization increases generality at cost of some bias</a:t>
                </a:r>
              </a:p>
              <a:p>
                <a:r>
                  <a:rPr lang="en-US" dirty="0"/>
                  <a:t>Does so by restricting size of coefficients with hard constraint (conceptually) or soft constraint using penalty term (</a:t>
                </a:r>
                <a:r>
                  <a:rPr lang="en-US" dirty="0" err="1"/>
                  <a:t>impl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For hard constraint, min loss is inside safe zone or on zone border</a:t>
                </a:r>
              </a:p>
              <a:p>
                <a:r>
                  <a:rPr lang="en-US" dirty="0"/>
                  <a:t>Soft constraint penalty discourages bigger parameters</a:t>
                </a:r>
              </a:p>
              <a:p>
                <a:r>
                  <a:rPr lang="en-US" dirty="0"/>
                  <a:t>L2 discourages any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L1 encourages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 in practice, we see L1 zero out unpredictive vars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  <a:blipFill>
                <a:blip r:embed="rId2"/>
                <a:stretch>
                  <a:fillRect l="-1048" t="-2030" r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7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5650-618B-1D45-B564-CB5C4857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               by trying multiple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choosing  parameters from fitted model getting lowest </a:t>
                </a:r>
                <a:r>
                  <a:rPr lang="en-US" b="1" dirty="0"/>
                  <a:t>validation</a:t>
                </a:r>
                <a:r>
                  <a:rPr lang="en-US" dirty="0"/>
                  <a:t> error</a:t>
                </a:r>
              </a:p>
              <a:p>
                <a:r>
                  <a:rPr lang="en-US" dirty="0"/>
                  <a:t>Normalize numeric 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before fitting linear models</a:t>
                </a:r>
              </a:p>
              <a:p>
                <a:r>
                  <a:rPr lang="en-US" dirty="0"/>
                  <a:t>If 0-centered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L1 and L2 regression</a:t>
                </a:r>
              </a:p>
              <a:p>
                <a:r>
                  <a:rPr lang="en-US" dirty="0"/>
                  <a:t>Logistic regression has no closed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OLS &amp; L2 regularized linear regression have symbolic solutions</a:t>
                </a:r>
              </a:p>
              <a:p>
                <a:r>
                  <a:rPr lang="en-US" dirty="0"/>
                  <a:t>L1 linear regression and L1/L2 logistic regression require iterative solution: usually some gradient descent variation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  <a:blipFill>
                <a:blip r:embed="rId2"/>
                <a:stretch>
                  <a:fillRect l="-982" t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BC777B-E7A6-F043-95E1-3BE9C387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1" y="1522447"/>
            <a:ext cx="1297166" cy="5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3F6-F94B-E843-AC1E-BA4C1976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Interview questions (L1 vs L2)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Both L1 and L2 increase bias (reduce ”accuracy” of fit, predictions)</a:t>
                </a:r>
              </a:p>
              <a:p>
                <a:r>
                  <a:rPr lang="en-US" dirty="0"/>
                  <a:t>L1 useful for variable / feature selection as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go to 0</a:t>
                </a:r>
              </a:p>
              <a:p>
                <a:r>
                  <a:rPr lang="en-US" dirty="0"/>
                  <a:t>L2 much less likely to get zero coefficients</a:t>
                </a:r>
              </a:p>
              <a:p>
                <a:r>
                  <a:rPr lang="en-US" dirty="0"/>
                  <a:t>L2 useful when you have collinear features (e.g., both tumor radius and tumor circumference features)</a:t>
                </a:r>
              </a:p>
              <a:p>
                <a:pPr lvl="1"/>
                <a:r>
                  <a:rPr lang="en-US" dirty="0"/>
                  <a:t>Collinearity increases coefficient variance, making them unreliable</a:t>
                </a:r>
              </a:p>
              <a:p>
                <a:pPr lvl="1"/>
                <a:r>
                  <a:rPr lang="en-US" dirty="0"/>
                  <a:t>And L2 reduces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which counteracts effect of collinearity</a:t>
                </a:r>
              </a:p>
              <a:p>
                <a:r>
                  <a:rPr lang="en-US" dirty="0"/>
                  <a:t>With regularization, we don’t get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estimates</a:t>
                </a:r>
              </a:p>
              <a:p>
                <a:pPr lvl="1"/>
                <a:r>
                  <a:rPr lang="en-US" dirty="0"/>
                  <a:t>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is no longer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we’ve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Consequence: we no longer know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my experiments, regularization improves regression much more than classification in terms of R^2 and simple accuracy; (due to sigmoid constraining the solutions to the loss function?)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  <a:blipFill>
                <a:blip r:embed="rId2"/>
                <a:stretch>
                  <a:fillRect l="-890" t="-251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36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Regularization for logistic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https://github.com/parrt/msds621/blob/master/labs/linear-models/regularization-logi.ipynb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F87A8E-6750-8045-8AE8-3207F0EA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51" y="2981470"/>
            <a:ext cx="4985225" cy="3323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C5149-AB9E-6B4C-AEDE-0ED8726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9" y="2924532"/>
            <a:ext cx="5786120" cy="337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9BF9-135D-0E4F-A331-484572BB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 set (regressor)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EF62C-8E58-AC46-AD18-A8D53C01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1"/>
            <a:ext cx="11138210" cy="4794212"/>
          </a:xfrm>
        </p:spPr>
        <p:txBody>
          <a:bodyPr/>
          <a:lstStyle/>
          <a:p>
            <a:r>
              <a:rPr lang="en-US" dirty="0"/>
              <a:t>With dummy </a:t>
            </a:r>
            <a:r>
              <a:rPr lang="en-US" dirty="0" err="1"/>
              <a:t>vars</a:t>
            </a:r>
            <a:r>
              <a:rPr lang="en-US" dirty="0"/>
              <a:t>, number of columns explodes from 81 to 216</a:t>
            </a:r>
          </a:p>
          <a:p>
            <a:r>
              <a:rPr lang="en-US" dirty="0"/>
              <a:t>Compare scale of </a:t>
            </a:r>
            <a:r>
              <a:rPr lang="en-US" dirty="0" err="1"/>
              <a:t>coeff</a:t>
            </a:r>
            <a:r>
              <a:rPr lang="en-US" dirty="0"/>
              <a:t> (huge coefficients don’t generalize)</a:t>
            </a:r>
          </a:p>
          <a:p>
            <a:r>
              <a:rPr lang="en-US" dirty="0"/>
              <a:t>Regressor test R^2 is -3e20 w/o regularization and ~0.85 with L1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62AA0F-362E-8240-8591-D67AA4187EAA}"/>
              </a:ext>
            </a:extLst>
          </p:cNvPr>
          <p:cNvSpPr/>
          <p:nvPr/>
        </p:nvSpPr>
        <p:spPr>
          <a:xfrm>
            <a:off x="1013324" y="5241715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2441E-1378-F041-809C-4A7EF836B337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DE4F86-F27E-4048-B1C1-659DCE123640}"/>
              </a:ext>
            </a:extLst>
          </p:cNvPr>
          <p:cNvSpPr/>
          <p:nvPr/>
        </p:nvSpPr>
        <p:spPr>
          <a:xfrm>
            <a:off x="6472293" y="5611572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8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9C4AF-42D3-CF42-A1E0-C0437661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02" y="3863837"/>
            <a:ext cx="3833087" cy="244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1ED1-A9EF-194D-8744-B704222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19"/>
          </a:xfrm>
        </p:spPr>
        <p:txBody>
          <a:bodyPr/>
          <a:lstStyle/>
          <a:p>
            <a:r>
              <a:rPr lang="en-US" dirty="0"/>
              <a:t>Wine classifier less accurate w/o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317F7-F0DB-FE43-B4E8-3499BF87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7244"/>
            <a:ext cx="11435081" cy="4799719"/>
          </a:xfrm>
        </p:spPr>
        <p:txBody>
          <a:bodyPr/>
          <a:lstStyle/>
          <a:p>
            <a:r>
              <a:rPr lang="en-US" dirty="0"/>
              <a:t>Wine data set (130 records, 14 numeric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r>
              <a:rPr lang="en-US" dirty="0"/>
              <a:t>Test </a:t>
            </a:r>
            <a:r>
              <a:rPr lang="en-US" dirty="0" err="1">
                <a:solidFill>
                  <a:srgbClr val="000000"/>
                </a:solidFill>
              </a:rPr>
              <a:t>accur</a:t>
            </a:r>
            <a:r>
              <a:rPr lang="en-US" dirty="0"/>
              <a:t>=.96 (normalized data) w/OLS</a:t>
            </a:r>
          </a:p>
          <a:p>
            <a:r>
              <a:rPr lang="en-US" dirty="0"/>
              <a:t>L2 regularization 1.0 test score</a:t>
            </a:r>
          </a:p>
          <a:p>
            <a:r>
              <a:rPr lang="en-US" dirty="0"/>
              <a:t>L1 regularization .96 but can drop 4 coefficients from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167A3-EACD-9849-A856-AC159479F0C0}"/>
              </a:ext>
            </a:extLst>
          </p:cNvPr>
          <p:cNvSpPr txBox="1"/>
          <p:nvPr/>
        </p:nvSpPr>
        <p:spPr>
          <a:xfrm>
            <a:off x="78059" y="6525245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" y="3876769"/>
            <a:ext cx="3612106" cy="2358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63" y="3873458"/>
            <a:ext cx="3527607" cy="2358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8067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 regularized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8005" y="3495988"/>
            <a:ext cx="3449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Normalized </a:t>
            </a:r>
            <a:r>
              <a:rPr lang="en-US" sz="2400" b="1" dirty="0" err="1"/>
              <a:t>vars</a:t>
            </a:r>
            <a:r>
              <a:rPr lang="en-US" sz="2400" b="1" dirty="0"/>
              <a:t>, OLS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B7DA4-649A-D342-975D-F6DBB063F988}"/>
              </a:ext>
            </a:extLst>
          </p:cNvPr>
          <p:cNvSpPr txBox="1"/>
          <p:nvPr/>
        </p:nvSpPr>
        <p:spPr>
          <a:xfrm>
            <a:off x="5260460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</a:t>
            </a:r>
          </a:p>
        </p:txBody>
      </p:sp>
    </p:spTree>
    <p:extLst>
      <p:ext uri="{BB962C8B-B14F-4D97-AF65-F5344CB8AC3E}">
        <p14:creationId xmlns:p14="http://schemas.microsoft.com/office/powerpoint/2010/main" val="23250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7DC-ADAB-C046-866B-252FF947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classifier with many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578A-A743-AC49-A0C2-BB1F15A7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ones and sevens (MNIST 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F3F78-3848-934A-B24E-AFEFABFD5686}"/>
              </a:ext>
            </a:extLst>
          </p:cNvPr>
          <p:cNvSpPr txBox="1"/>
          <p:nvPr/>
        </p:nvSpPr>
        <p:spPr>
          <a:xfrm>
            <a:off x="0" y="6488668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227B2-6F74-4F4A-B56F-B5168ED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5" y="2856077"/>
            <a:ext cx="2543808" cy="247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9D470-9706-F243-BC34-B08246A2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268" y="2856076"/>
            <a:ext cx="2417248" cy="247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657D9-DE20-2341-B79B-4A96EB7E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51" y="2856076"/>
            <a:ext cx="2422849" cy="2476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0354" y="2527582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sample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0396" y="2527582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ones sample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97626" y="25100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sevens sample</a:t>
            </a:r>
          </a:p>
        </p:txBody>
      </p:sp>
    </p:spTree>
    <p:extLst>
      <p:ext uri="{BB962C8B-B14F-4D97-AF65-F5344CB8AC3E}">
        <p14:creationId xmlns:p14="http://schemas.microsoft.com/office/powerpoint/2010/main" val="19460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CA6-3B0E-9944-AB18-21A8DC8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coefficients w/o &amp; with L1 </a:t>
            </a:r>
            <a:r>
              <a:rPr lang="en-US" dirty="0" err="1"/>
              <a:t>reg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4FC0-353D-F148-A9F8-9FEF7C56E669}"/>
              </a:ext>
            </a:extLst>
          </p:cNvPr>
          <p:cNvSpPr txBox="1"/>
          <p:nvPr/>
        </p:nvSpPr>
        <p:spPr>
          <a:xfrm>
            <a:off x="838200" y="1522450"/>
            <a:ext cx="10318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accur</a:t>
            </a:r>
            <a:r>
              <a:rPr lang="en-US" sz="2400" dirty="0"/>
              <a:t>=96% w/OLS and L1 but </a:t>
            </a:r>
            <a:r>
              <a:rPr lang="en-US" sz="2400" b="1" dirty="0"/>
              <a:t>log loss </a:t>
            </a:r>
            <a:r>
              <a:rPr lang="en-US" sz="2400" dirty="0"/>
              <a:t>improves a 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Also L1 regularization has zeroed out 423 coefficients and still accurate!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" y="2819716"/>
            <a:ext cx="5320469" cy="35331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1" y="2800763"/>
            <a:ext cx="5089159" cy="3554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407" y="235805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OLS logistic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1777" y="2339098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 logistic</a:t>
            </a:r>
          </a:p>
        </p:txBody>
      </p:sp>
    </p:spTree>
    <p:extLst>
      <p:ext uri="{BB962C8B-B14F-4D97-AF65-F5344CB8AC3E}">
        <p14:creationId xmlns:p14="http://schemas.microsoft.com/office/powerpoint/2010/main" val="136808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0707-9036-1343-A323-BC984EF9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detour:</a:t>
            </a:r>
            <a:br>
              <a:rPr lang="en-US" dirty="0"/>
            </a:br>
            <a:r>
              <a:rPr lang="en-US" dirty="0"/>
              <a:t>Training models by walking downhill and normalizing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6158-5905-6549-8EB2-C8E5301D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1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11622</TotalTime>
  <Words>3161</Words>
  <Application>Microsoft Macintosh PowerPoint</Application>
  <PresentationFormat>Widescreen</PresentationFormat>
  <Paragraphs>298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AppleColorEmoji</vt:lpstr>
      <vt:lpstr>Arial</vt:lpstr>
      <vt:lpstr>Calibri</vt:lpstr>
      <vt:lpstr>Cambria Math</vt:lpstr>
      <vt:lpstr>Copperplate Gothic Light</vt:lpstr>
      <vt:lpstr>Office Theme</vt:lpstr>
      <vt:lpstr>Regularization for linear models</vt:lpstr>
      <vt:lpstr>Motivation for regularization</vt:lpstr>
      <vt:lpstr>Regularization premise</vt:lpstr>
      <vt:lpstr>Let’s make a deal!</vt:lpstr>
      <vt:lpstr>Ames housing data set (regressor)</vt:lpstr>
      <vt:lpstr>Wine classifier less accurate w/o reg.</vt:lpstr>
      <vt:lpstr>Example: classifier with many features</vt:lpstr>
      <vt:lpstr>Compare coefficients w/o &amp; with L1 reg</vt:lpstr>
      <vt:lpstr>Quick detour: Training models by walking downhill and normalizing data</vt:lpstr>
      <vt:lpstr>How training works in 1 dimension</vt:lpstr>
      <vt:lpstr>Training in 2D; loss function shape</vt:lpstr>
      <vt:lpstr>For training linear models, always normalize/standardize data</vt:lpstr>
      <vt:lpstr>2D loss function shape for normalized vars</vt:lpstr>
      <vt:lpstr>Standardization yields faster training</vt:lpstr>
      <vt:lpstr>Must standardize for regularized training</vt:lpstr>
      <vt:lpstr>The regularization mechanism</vt:lpstr>
      <vt:lpstr>Simplest regularization</vt:lpstr>
      <vt:lpstr>Improving early termination of training</vt:lpstr>
      <vt:lpstr>Minimizing loss, subject to a hard constraint</vt:lpstr>
      <vt:lpstr>Minimizing in 2D subject to hard constraint</vt:lpstr>
      <vt:lpstr>L2 regularization examples</vt:lpstr>
      <vt:lpstr>Minimizing L1 in 2D (hard constraint)</vt:lpstr>
      <vt:lpstr>L1 regularization examples</vt:lpstr>
      <vt:lpstr>Questions</vt:lpstr>
      <vt:lpstr>Fitting regularized linear model (Conceptually)</vt:lpstr>
      <vt:lpstr>Detour: Lagrange Multipliers</vt:lpstr>
      <vt:lpstr>How we actually fit regularized models</vt:lpstr>
      <vt:lpstr>Fitting β_i’s and picking hyperparameter λ</vt:lpstr>
      <vt:lpstr>Hard vs soft constraints in 2D</vt:lpstr>
      <vt:lpstr>1D example of loss+penalty curves</vt:lpstr>
      <vt:lpstr>Affect of λ on combined loss function</vt:lpstr>
      <vt:lpstr>How penalty term restricts β_i’s</vt:lpstr>
      <vt:lpstr>The effect of regularization</vt:lpstr>
      <vt:lpstr>Comparing L1 and L2 regularization</vt:lpstr>
      <vt:lpstr>L1 regularization encourages coefficients=0</vt:lpstr>
      <vt:lpstr>L1 regularization strongly encourages zero coefficients for less predictive features</vt:lpstr>
      <vt:lpstr>Random asymmetric, angled loss functions</vt:lpstr>
      <vt:lpstr>Why L1 is more likely to zero coefficients than L2</vt:lpstr>
      <vt:lpstr>Lab time</vt:lpstr>
      <vt:lpstr>Regularized logistic regression</vt:lpstr>
      <vt:lpstr>Optimizing likelihood with penalty terms</vt:lpstr>
      <vt:lpstr>Fitting L1 logistic regression β_i’s and picking λ</vt:lpstr>
      <vt:lpstr>Resources with code</vt:lpstr>
      <vt:lpstr>Key takeaways</vt:lpstr>
      <vt:lpstr>Key implementation details</vt:lpstr>
      <vt:lpstr>Interview questions (L1 vs L2)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for linear models</dc:title>
  <dc:creator>Microsoft Office User</dc:creator>
  <cp:lastModifiedBy>Terence Parr</cp:lastModifiedBy>
  <cp:revision>605</cp:revision>
  <cp:lastPrinted>2021-01-28T21:33:42Z</cp:lastPrinted>
  <dcterms:created xsi:type="dcterms:W3CDTF">2019-07-17T20:25:30Z</dcterms:created>
  <dcterms:modified xsi:type="dcterms:W3CDTF">2021-10-20T22:46:53Z</dcterms:modified>
</cp:coreProperties>
</file>